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1" r:id="rId1"/>
  </p:sldMasterIdLst>
  <p:notesMasterIdLst>
    <p:notesMasterId r:id="rId42"/>
  </p:notesMasterIdLst>
  <p:handoutMasterIdLst>
    <p:handoutMasterId r:id="rId43"/>
  </p:handoutMasterIdLst>
  <p:sldIdLst>
    <p:sldId id="296" r:id="rId2"/>
    <p:sldId id="485" r:id="rId3"/>
    <p:sldId id="486" r:id="rId4"/>
    <p:sldId id="487" r:id="rId5"/>
    <p:sldId id="488" r:id="rId6"/>
    <p:sldId id="490" r:id="rId7"/>
    <p:sldId id="474" r:id="rId8"/>
    <p:sldId id="442" r:id="rId9"/>
    <p:sldId id="447" r:id="rId10"/>
    <p:sldId id="460" r:id="rId11"/>
    <p:sldId id="455" r:id="rId12"/>
    <p:sldId id="464" r:id="rId13"/>
    <p:sldId id="456" r:id="rId14"/>
    <p:sldId id="457" r:id="rId15"/>
    <p:sldId id="467" r:id="rId16"/>
    <p:sldId id="470" r:id="rId17"/>
    <p:sldId id="463" r:id="rId18"/>
    <p:sldId id="472" r:id="rId19"/>
    <p:sldId id="473" r:id="rId20"/>
    <p:sldId id="489" r:id="rId21"/>
    <p:sldId id="491" r:id="rId22"/>
    <p:sldId id="492" r:id="rId23"/>
    <p:sldId id="493" r:id="rId24"/>
    <p:sldId id="494" r:id="rId25"/>
    <p:sldId id="495" r:id="rId26"/>
    <p:sldId id="497" r:id="rId27"/>
    <p:sldId id="498" r:id="rId28"/>
    <p:sldId id="499" r:id="rId29"/>
    <p:sldId id="500" r:id="rId30"/>
    <p:sldId id="504" r:id="rId31"/>
    <p:sldId id="505" r:id="rId32"/>
    <p:sldId id="507" r:id="rId33"/>
    <p:sldId id="506" r:id="rId34"/>
    <p:sldId id="484" r:id="rId35"/>
    <p:sldId id="483" r:id="rId36"/>
    <p:sldId id="475" r:id="rId37"/>
    <p:sldId id="477" r:id="rId38"/>
    <p:sldId id="478" r:id="rId39"/>
    <p:sldId id="479" r:id="rId40"/>
    <p:sldId id="365" r:id="rId41"/>
  </p:sldIdLst>
  <p:sldSz cx="9144000" cy="6858000" type="screen4x3"/>
  <p:notesSz cx="6858000" cy="11028363"/>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95278" autoAdjust="0"/>
  </p:normalViewPr>
  <p:slideViewPr>
    <p:cSldViewPr>
      <p:cViewPr varScale="1">
        <p:scale>
          <a:sx n="84" d="100"/>
          <a:sy n="84" d="100"/>
        </p:scale>
        <p:origin x="1157" y="82"/>
      </p:cViewPr>
      <p:guideLst>
        <p:guide orient="horz" pos="2160"/>
        <p:guide pos="2880"/>
      </p:guideLst>
    </p:cSldViewPr>
  </p:slideViewPr>
  <p:outlineViewPr>
    <p:cViewPr>
      <p:scale>
        <a:sx n="33" d="100"/>
        <a:sy n="33" d="100"/>
      </p:scale>
      <p:origin x="0" y="-3040"/>
    </p:cViewPr>
  </p:outlineViewPr>
  <p:notesTextViewPr>
    <p:cViewPr>
      <p:scale>
        <a:sx n="100" d="100"/>
        <a:sy n="100" d="100"/>
      </p:scale>
      <p:origin x="0" y="0"/>
    </p:cViewPr>
  </p:notesTextViewPr>
  <p:sorterViewPr>
    <p:cViewPr>
      <p:scale>
        <a:sx n="1" d="1"/>
        <a:sy n="1" d="1"/>
      </p:scale>
      <p:origin x="0" y="-5592"/>
    </p:cViewPr>
  </p:sorterViewPr>
  <p:notesViewPr>
    <p:cSldViewPr>
      <p:cViewPr varScale="1">
        <p:scale>
          <a:sx n="70" d="100"/>
          <a:sy n="70" d="100"/>
        </p:scale>
        <p:origin x="420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C0A2C9D3-E323-C24F-2435-73D3183F906C}"/>
              </a:ext>
            </a:extLst>
          </p:cNvPr>
          <p:cNvSpPr>
            <a:spLocks noGrp="1" noChangeArrowheads="1"/>
          </p:cNvSpPr>
          <p:nvPr>
            <p:ph type="hdr" sz="quarter"/>
          </p:nvPr>
        </p:nvSpPr>
        <p:spPr bwMode="auto">
          <a:xfrm>
            <a:off x="0" y="0"/>
            <a:ext cx="2971800" cy="55086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s-CO" altLang="es-CO"/>
          </a:p>
        </p:txBody>
      </p:sp>
      <p:sp>
        <p:nvSpPr>
          <p:cNvPr id="243715" name="Rectangle 3">
            <a:extLst>
              <a:ext uri="{FF2B5EF4-FFF2-40B4-BE49-F238E27FC236}">
                <a16:creationId xmlns:a16="http://schemas.microsoft.com/office/drawing/2014/main" id="{4948A944-E444-EEF0-2224-BA8372BE608B}"/>
              </a:ext>
            </a:extLst>
          </p:cNvPr>
          <p:cNvSpPr>
            <a:spLocks noGrp="1" noChangeArrowheads="1"/>
          </p:cNvSpPr>
          <p:nvPr>
            <p:ph type="dt" sz="quarter" idx="1"/>
          </p:nvPr>
        </p:nvSpPr>
        <p:spPr bwMode="auto">
          <a:xfrm>
            <a:off x="3884613" y="0"/>
            <a:ext cx="2971800" cy="5508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s-CO" altLang="es-CO"/>
          </a:p>
        </p:txBody>
      </p:sp>
      <p:sp>
        <p:nvSpPr>
          <p:cNvPr id="243716" name="Rectangle 4">
            <a:extLst>
              <a:ext uri="{FF2B5EF4-FFF2-40B4-BE49-F238E27FC236}">
                <a16:creationId xmlns:a16="http://schemas.microsoft.com/office/drawing/2014/main" id="{4E50182B-E9BD-C82F-D488-005E107EDE55}"/>
              </a:ext>
            </a:extLst>
          </p:cNvPr>
          <p:cNvSpPr>
            <a:spLocks noGrp="1" noChangeArrowheads="1"/>
          </p:cNvSpPr>
          <p:nvPr>
            <p:ph type="ftr" sz="quarter" idx="2"/>
          </p:nvPr>
        </p:nvSpPr>
        <p:spPr bwMode="auto">
          <a:xfrm>
            <a:off x="0" y="10474325"/>
            <a:ext cx="2971800" cy="5524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s-CO" altLang="es-CO"/>
          </a:p>
        </p:txBody>
      </p:sp>
      <p:sp>
        <p:nvSpPr>
          <p:cNvPr id="243717" name="Rectangle 5">
            <a:extLst>
              <a:ext uri="{FF2B5EF4-FFF2-40B4-BE49-F238E27FC236}">
                <a16:creationId xmlns:a16="http://schemas.microsoft.com/office/drawing/2014/main" id="{EA60F309-4036-5FEA-A62B-4D546D422114}"/>
              </a:ext>
            </a:extLst>
          </p:cNvPr>
          <p:cNvSpPr>
            <a:spLocks noGrp="1" noChangeArrowheads="1"/>
          </p:cNvSpPr>
          <p:nvPr>
            <p:ph type="sldNum" sz="quarter" idx="3"/>
          </p:nvPr>
        </p:nvSpPr>
        <p:spPr bwMode="auto">
          <a:xfrm>
            <a:off x="3884613" y="10474325"/>
            <a:ext cx="2971800" cy="5524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7C0AAAC-8705-42A7-BD27-62EBFA03A1D5}" type="slidenum">
              <a:rPr lang="es-CO" altLang="es-CO"/>
              <a:pPr>
                <a:defRPr/>
              </a:pPr>
              <a:t>‹Nº›</a:t>
            </a:fld>
            <a:endParaRPr lang="es-CO" altLang="es-C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007CF6-5CE2-8FC8-5132-B6B2C2151BCF}"/>
              </a:ext>
            </a:extLst>
          </p:cNvPr>
          <p:cNvSpPr>
            <a:spLocks noGrp="1"/>
          </p:cNvSpPr>
          <p:nvPr>
            <p:ph type="hdr" sz="quarter"/>
          </p:nvPr>
        </p:nvSpPr>
        <p:spPr>
          <a:xfrm>
            <a:off x="0" y="0"/>
            <a:ext cx="2971800" cy="552450"/>
          </a:xfrm>
          <a:prstGeom prst="rect">
            <a:avLst/>
          </a:prstGeom>
        </p:spPr>
        <p:txBody>
          <a:bodyPr vert="horz" lIns="91440" tIns="45720" rIns="91440" bIns="45720" rtlCol="0"/>
          <a:lstStyle>
            <a:lvl1pPr algn="l">
              <a:defRPr sz="1200"/>
            </a:lvl1pPr>
          </a:lstStyle>
          <a:p>
            <a:pPr>
              <a:defRPr/>
            </a:pPr>
            <a:endParaRPr lang="es-ES_tradnl"/>
          </a:p>
        </p:txBody>
      </p:sp>
      <p:sp>
        <p:nvSpPr>
          <p:cNvPr id="3" name="Date Placeholder 2">
            <a:extLst>
              <a:ext uri="{FF2B5EF4-FFF2-40B4-BE49-F238E27FC236}">
                <a16:creationId xmlns:a16="http://schemas.microsoft.com/office/drawing/2014/main" id="{4861F86C-AA40-ABC2-88F9-CFFFEDF0BBDE}"/>
              </a:ext>
            </a:extLst>
          </p:cNvPr>
          <p:cNvSpPr>
            <a:spLocks noGrp="1"/>
          </p:cNvSpPr>
          <p:nvPr>
            <p:ph type="dt" idx="1"/>
          </p:nvPr>
        </p:nvSpPr>
        <p:spPr>
          <a:xfrm>
            <a:off x="3884613" y="0"/>
            <a:ext cx="2971800" cy="552450"/>
          </a:xfrm>
          <a:prstGeom prst="rect">
            <a:avLst/>
          </a:prstGeom>
        </p:spPr>
        <p:txBody>
          <a:bodyPr vert="horz" lIns="91440" tIns="45720" rIns="91440" bIns="45720" rtlCol="0"/>
          <a:lstStyle>
            <a:lvl1pPr algn="r">
              <a:defRPr sz="1200"/>
            </a:lvl1pPr>
          </a:lstStyle>
          <a:p>
            <a:pPr>
              <a:defRPr/>
            </a:pPr>
            <a:fld id="{0492F43E-9F07-4D2A-A917-E9DCE7275146}" type="datetimeFigureOut">
              <a:rPr lang="es-ES_tradnl"/>
              <a:pPr>
                <a:defRPr/>
              </a:pPr>
              <a:t>04/11/2025</a:t>
            </a:fld>
            <a:endParaRPr lang="es-ES_tradnl"/>
          </a:p>
        </p:txBody>
      </p:sp>
      <p:sp>
        <p:nvSpPr>
          <p:cNvPr id="4" name="Slide Image Placeholder 3">
            <a:extLst>
              <a:ext uri="{FF2B5EF4-FFF2-40B4-BE49-F238E27FC236}">
                <a16:creationId xmlns:a16="http://schemas.microsoft.com/office/drawing/2014/main" id="{F93C8217-07BD-5E57-A5CE-E4357C052EFB}"/>
              </a:ext>
            </a:extLst>
          </p:cNvPr>
          <p:cNvSpPr>
            <a:spLocks noGrp="1" noRot="1" noChangeAspect="1"/>
          </p:cNvSpPr>
          <p:nvPr>
            <p:ph type="sldImg" idx="2"/>
          </p:nvPr>
        </p:nvSpPr>
        <p:spPr>
          <a:xfrm>
            <a:off x="947738" y="1377950"/>
            <a:ext cx="4962525" cy="3722688"/>
          </a:xfrm>
          <a:prstGeom prst="rect">
            <a:avLst/>
          </a:prstGeom>
          <a:noFill/>
          <a:ln w="12700">
            <a:solidFill>
              <a:prstClr val="black"/>
            </a:solidFill>
          </a:ln>
        </p:spPr>
        <p:txBody>
          <a:bodyPr vert="horz" lIns="91440" tIns="45720" rIns="91440" bIns="45720" rtlCol="0" anchor="ctr"/>
          <a:lstStyle/>
          <a:p>
            <a:pPr lvl="0"/>
            <a:endParaRPr lang="es-ES_tradnl" noProof="0"/>
          </a:p>
        </p:txBody>
      </p:sp>
      <p:sp>
        <p:nvSpPr>
          <p:cNvPr id="5" name="Notes Placeholder 4">
            <a:extLst>
              <a:ext uri="{FF2B5EF4-FFF2-40B4-BE49-F238E27FC236}">
                <a16:creationId xmlns:a16="http://schemas.microsoft.com/office/drawing/2014/main" id="{F110B20A-FEB6-D8D3-1B12-EB6300042527}"/>
              </a:ext>
            </a:extLst>
          </p:cNvPr>
          <p:cNvSpPr>
            <a:spLocks noGrp="1"/>
          </p:cNvSpPr>
          <p:nvPr>
            <p:ph type="body" sz="quarter" idx="3"/>
          </p:nvPr>
        </p:nvSpPr>
        <p:spPr>
          <a:xfrm>
            <a:off x="685800" y="5307013"/>
            <a:ext cx="5486400" cy="43434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s-ES_tradnl" noProof="0"/>
          </a:p>
        </p:txBody>
      </p:sp>
      <p:sp>
        <p:nvSpPr>
          <p:cNvPr id="6" name="Footer Placeholder 5">
            <a:extLst>
              <a:ext uri="{FF2B5EF4-FFF2-40B4-BE49-F238E27FC236}">
                <a16:creationId xmlns:a16="http://schemas.microsoft.com/office/drawing/2014/main" id="{408FBF82-E456-2B0F-E53E-FA2D4E2B8B66}"/>
              </a:ext>
            </a:extLst>
          </p:cNvPr>
          <p:cNvSpPr>
            <a:spLocks noGrp="1"/>
          </p:cNvSpPr>
          <p:nvPr>
            <p:ph type="ftr" sz="quarter" idx="4"/>
          </p:nvPr>
        </p:nvSpPr>
        <p:spPr>
          <a:xfrm>
            <a:off x="0" y="10475913"/>
            <a:ext cx="2971800" cy="552450"/>
          </a:xfrm>
          <a:prstGeom prst="rect">
            <a:avLst/>
          </a:prstGeom>
        </p:spPr>
        <p:txBody>
          <a:bodyPr vert="horz" lIns="91440" tIns="45720" rIns="91440" bIns="45720" rtlCol="0" anchor="b"/>
          <a:lstStyle>
            <a:lvl1pPr algn="l">
              <a:defRPr sz="1200"/>
            </a:lvl1pPr>
          </a:lstStyle>
          <a:p>
            <a:pPr>
              <a:defRPr/>
            </a:pPr>
            <a:endParaRPr lang="es-ES_tradnl"/>
          </a:p>
        </p:txBody>
      </p:sp>
      <p:sp>
        <p:nvSpPr>
          <p:cNvPr id="7" name="Slide Number Placeholder 6">
            <a:extLst>
              <a:ext uri="{FF2B5EF4-FFF2-40B4-BE49-F238E27FC236}">
                <a16:creationId xmlns:a16="http://schemas.microsoft.com/office/drawing/2014/main" id="{EE584068-4F8E-949A-B883-435987732944}"/>
              </a:ext>
            </a:extLst>
          </p:cNvPr>
          <p:cNvSpPr>
            <a:spLocks noGrp="1"/>
          </p:cNvSpPr>
          <p:nvPr>
            <p:ph type="sldNum" sz="quarter" idx="5"/>
          </p:nvPr>
        </p:nvSpPr>
        <p:spPr>
          <a:xfrm>
            <a:off x="3884613" y="10475913"/>
            <a:ext cx="2971800" cy="552450"/>
          </a:xfrm>
          <a:prstGeom prst="rect">
            <a:avLst/>
          </a:prstGeom>
        </p:spPr>
        <p:txBody>
          <a:bodyPr vert="horz" lIns="91440" tIns="45720" rIns="91440" bIns="45720" rtlCol="0" anchor="b"/>
          <a:lstStyle>
            <a:lvl1pPr algn="r">
              <a:defRPr sz="1200"/>
            </a:lvl1pPr>
          </a:lstStyle>
          <a:p>
            <a:pPr>
              <a:defRPr/>
            </a:pPr>
            <a:fld id="{EABA8B80-A23E-4D27-B456-33F06CFFCDDD}"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F9706E2-FD04-8BEB-F0A0-6E4068CB7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47C4BDC-C419-4A59-FDF6-E82AFF0734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_tradnl" altLang="es-CO"/>
          </a:p>
        </p:txBody>
      </p:sp>
      <p:sp>
        <p:nvSpPr>
          <p:cNvPr id="6148" name="Slide Number Placeholder 3">
            <a:extLst>
              <a:ext uri="{FF2B5EF4-FFF2-40B4-BE49-F238E27FC236}">
                <a16:creationId xmlns:a16="http://schemas.microsoft.com/office/drawing/2014/main" id="{4CAADAF8-EED0-9F28-3842-B712C57B72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22F731-FF0E-448A-8764-D27BF6CF599F}" type="slidenum">
              <a:rPr lang="es-ES_tradnl" altLang="es-CO" smtClean="0"/>
              <a:pPr/>
              <a:t>1</a:t>
            </a:fld>
            <a:endParaRPr lang="es-ES_tradnl" alt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CAFA77F-7863-15C8-24A5-70D78A6F0A0D}"/>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E4940D48-8417-87D2-976E-8D61CD517AE8}"/>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a:defRPr/>
              </a:pPr>
              <a:endParaRPr lang="es-CO"/>
            </a:p>
          </p:txBody>
        </p:sp>
        <p:sp>
          <p:nvSpPr>
            <p:cNvPr id="4" name="Freeform 4">
              <a:extLst>
                <a:ext uri="{FF2B5EF4-FFF2-40B4-BE49-F238E27FC236}">
                  <a16:creationId xmlns:a16="http://schemas.microsoft.com/office/drawing/2014/main" id="{AAF2C592-0CBE-9470-D170-C6985A40873D}"/>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a:defRPr/>
              </a:pPr>
              <a:endParaRPr lang="es-CO"/>
            </a:p>
          </p:txBody>
        </p:sp>
        <p:sp>
          <p:nvSpPr>
            <p:cNvPr id="5" name="Freeform 5">
              <a:extLst>
                <a:ext uri="{FF2B5EF4-FFF2-40B4-BE49-F238E27FC236}">
                  <a16:creationId xmlns:a16="http://schemas.microsoft.com/office/drawing/2014/main" id="{138DB553-FD2A-E804-A916-DE8AD55F5B34}"/>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a:defRPr/>
              </a:pPr>
              <a:endParaRPr lang="es-CO"/>
            </a:p>
          </p:txBody>
        </p:sp>
        <p:sp>
          <p:nvSpPr>
            <p:cNvPr id="6" name="Freeform 6">
              <a:extLst>
                <a:ext uri="{FF2B5EF4-FFF2-40B4-BE49-F238E27FC236}">
                  <a16:creationId xmlns:a16="http://schemas.microsoft.com/office/drawing/2014/main" id="{E81EA2B7-A175-BC82-488B-3728AD67D2EF}"/>
                </a:ext>
              </a:extLst>
            </p:cNvPr>
            <p:cNvSpPr>
              <a:spLocks/>
            </p:cNvSpPr>
            <p:nvPr/>
          </p:nvSpPr>
          <p:spPr bwMode="hidden">
            <a:xfrm>
              <a:off x="4038" y="3577"/>
              <a:ext cx="1720" cy="65"/>
            </a:xfrm>
            <a:custGeom>
              <a:avLst/>
              <a:gdLst>
                <a:gd name="T0" fmla="*/ 1712 w 1722"/>
                <a:gd name="T1" fmla="*/ 61 h 66"/>
                <a:gd name="T2" fmla="*/ 1712 w 1722"/>
                <a:gd name="T3" fmla="*/ 55 h 66"/>
                <a:gd name="T4" fmla="*/ 0 w 1722"/>
                <a:gd name="T5" fmla="*/ 0 h 66"/>
                <a:gd name="T6" fmla="*/ 0 w 1722"/>
                <a:gd name="T7" fmla="*/ 43 h 66"/>
                <a:gd name="T8" fmla="*/ 1712 w 1722"/>
                <a:gd name="T9" fmla="*/ 61 h 66"/>
                <a:gd name="T10" fmla="*/ 1712 w 1722"/>
                <a:gd name="T11" fmla="*/ 6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7" name="Freeform 7">
              <a:extLst>
                <a:ext uri="{FF2B5EF4-FFF2-40B4-BE49-F238E27FC236}">
                  <a16:creationId xmlns:a16="http://schemas.microsoft.com/office/drawing/2014/main" id="{1E353DEC-A1AB-D550-6EDB-6BD1E61694FB}"/>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a:defRPr/>
              </a:pPr>
              <a:endParaRPr lang="es-CO"/>
            </a:p>
          </p:txBody>
        </p:sp>
        <p:sp>
          <p:nvSpPr>
            <p:cNvPr id="8" name="Freeform 8">
              <a:extLst>
                <a:ext uri="{FF2B5EF4-FFF2-40B4-BE49-F238E27FC236}">
                  <a16:creationId xmlns:a16="http://schemas.microsoft.com/office/drawing/2014/main" id="{4FF501C9-F24A-13AF-A3EB-97FFA892A8F4}"/>
                </a:ext>
              </a:extLst>
            </p:cNvPr>
            <p:cNvSpPr>
              <a:spLocks/>
            </p:cNvSpPr>
            <p:nvPr/>
          </p:nvSpPr>
          <p:spPr bwMode="hidden">
            <a:xfrm>
              <a:off x="4784" y="3702"/>
              <a:ext cx="974" cy="101"/>
            </a:xfrm>
            <a:custGeom>
              <a:avLst/>
              <a:gdLst>
                <a:gd name="T0" fmla="*/ 970 w 975"/>
                <a:gd name="T1" fmla="*/ 48 h 101"/>
                <a:gd name="T2" fmla="*/ 970 w 975"/>
                <a:gd name="T3" fmla="*/ 0 h 101"/>
                <a:gd name="T4" fmla="*/ 0 w 975"/>
                <a:gd name="T5" fmla="*/ 24 h 101"/>
                <a:gd name="T6" fmla="*/ 0 w 975"/>
                <a:gd name="T7" fmla="*/ 101 h 101"/>
                <a:gd name="T8" fmla="*/ 970 w 975"/>
                <a:gd name="T9" fmla="*/ 48 h 101"/>
                <a:gd name="T10" fmla="*/ 97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9" name="Freeform 9">
              <a:extLst>
                <a:ext uri="{FF2B5EF4-FFF2-40B4-BE49-F238E27FC236}">
                  <a16:creationId xmlns:a16="http://schemas.microsoft.com/office/drawing/2014/main" id="{67236F6A-7070-B677-5B1E-B2C2FF56E87E}"/>
                </a:ext>
              </a:extLst>
            </p:cNvPr>
            <p:cNvSpPr>
              <a:spLocks/>
            </p:cNvSpPr>
            <p:nvPr/>
          </p:nvSpPr>
          <p:spPr bwMode="hidden">
            <a:xfrm>
              <a:off x="3619" y="3815"/>
              <a:ext cx="2139" cy="198"/>
            </a:xfrm>
            <a:custGeom>
              <a:avLst/>
              <a:gdLst>
                <a:gd name="T0" fmla="*/ 2131 w 2141"/>
                <a:gd name="T1" fmla="*/ 0 h 198"/>
                <a:gd name="T2" fmla="*/ 0 w 2141"/>
                <a:gd name="T3" fmla="*/ 156 h 198"/>
                <a:gd name="T4" fmla="*/ 0 w 2141"/>
                <a:gd name="T5" fmla="*/ 198 h 198"/>
                <a:gd name="T6" fmla="*/ 2131 w 2141"/>
                <a:gd name="T7" fmla="*/ 0 h 198"/>
                <a:gd name="T8" fmla="*/ 213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0" name="Freeform 10">
              <a:extLst>
                <a:ext uri="{FF2B5EF4-FFF2-40B4-BE49-F238E27FC236}">
                  <a16:creationId xmlns:a16="http://schemas.microsoft.com/office/drawing/2014/main" id="{D0AC31C8-95A8-6104-D8CB-19EC3A3F1AC6}"/>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a:defRPr/>
              </a:pPr>
              <a:endParaRPr lang="es-CO"/>
            </a:p>
          </p:txBody>
        </p:sp>
        <p:sp>
          <p:nvSpPr>
            <p:cNvPr id="11" name="Freeform 11">
              <a:extLst>
                <a:ext uri="{FF2B5EF4-FFF2-40B4-BE49-F238E27FC236}">
                  <a16:creationId xmlns:a16="http://schemas.microsoft.com/office/drawing/2014/main" id="{E1EF521A-2A2D-4B35-4CBF-792B8840A00B}"/>
                </a:ext>
              </a:extLst>
            </p:cNvPr>
            <p:cNvSpPr>
              <a:spLocks/>
            </p:cNvSpPr>
            <p:nvPr/>
          </p:nvSpPr>
          <p:spPr bwMode="hidden">
            <a:xfrm>
              <a:off x="2097" y="4043"/>
              <a:ext cx="2514" cy="276"/>
            </a:xfrm>
            <a:custGeom>
              <a:avLst/>
              <a:gdLst>
                <a:gd name="T0" fmla="*/ 2167 w 2517"/>
                <a:gd name="T1" fmla="*/ 276 h 276"/>
                <a:gd name="T2" fmla="*/ 2502 w 2517"/>
                <a:gd name="T3" fmla="*/ 204 h 276"/>
                <a:gd name="T4" fmla="*/ 2245 w 2517"/>
                <a:gd name="T5" fmla="*/ 0 h 276"/>
                <a:gd name="T6" fmla="*/ 0 w 2517"/>
                <a:gd name="T7" fmla="*/ 276 h 276"/>
                <a:gd name="T8" fmla="*/ 2167 w 2517"/>
                <a:gd name="T9" fmla="*/ 276 h 276"/>
                <a:gd name="T10" fmla="*/ 21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2" name="Freeform 12">
              <a:extLst>
                <a:ext uri="{FF2B5EF4-FFF2-40B4-BE49-F238E27FC236}">
                  <a16:creationId xmlns:a16="http://schemas.microsoft.com/office/drawing/2014/main" id="{2FDAB2A4-D370-4308-9394-CB5451118C44}"/>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a:defRPr/>
              </a:pPr>
              <a:endParaRPr lang="es-CO"/>
            </a:p>
          </p:txBody>
        </p:sp>
        <p:sp>
          <p:nvSpPr>
            <p:cNvPr id="13" name="Freeform 13">
              <a:extLst>
                <a:ext uri="{FF2B5EF4-FFF2-40B4-BE49-F238E27FC236}">
                  <a16:creationId xmlns:a16="http://schemas.microsoft.com/office/drawing/2014/main" id="{D76B2A14-1E7B-544C-54B9-DF5893E7EECE}"/>
                </a:ext>
              </a:extLst>
            </p:cNvPr>
            <p:cNvSpPr>
              <a:spLocks/>
            </p:cNvSpPr>
            <p:nvPr/>
          </p:nvSpPr>
          <p:spPr bwMode="hidden">
            <a:xfrm>
              <a:off x="5030" y="3151"/>
              <a:ext cx="728" cy="240"/>
            </a:xfrm>
            <a:custGeom>
              <a:avLst/>
              <a:gdLst>
                <a:gd name="T0" fmla="*/ 724 w 729"/>
                <a:gd name="T1" fmla="*/ 240 h 240"/>
                <a:gd name="T2" fmla="*/ 0 w 729"/>
                <a:gd name="T3" fmla="*/ 0 h 240"/>
                <a:gd name="T4" fmla="*/ 0 w 729"/>
                <a:gd name="T5" fmla="*/ 6 h 240"/>
                <a:gd name="T6" fmla="*/ 724 w 729"/>
                <a:gd name="T7" fmla="*/ 240 h 240"/>
                <a:gd name="T8" fmla="*/ 72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4" name="Freeform 14">
              <a:extLst>
                <a:ext uri="{FF2B5EF4-FFF2-40B4-BE49-F238E27FC236}">
                  <a16:creationId xmlns:a16="http://schemas.microsoft.com/office/drawing/2014/main" id="{4EFFA6E6-D38D-6B38-03C0-98A7B784A509}"/>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a:defRPr/>
              </a:pPr>
              <a:endParaRPr lang="es-CO"/>
            </a:p>
          </p:txBody>
        </p:sp>
        <p:sp>
          <p:nvSpPr>
            <p:cNvPr id="15" name="Freeform 15">
              <a:extLst>
                <a:ext uri="{FF2B5EF4-FFF2-40B4-BE49-F238E27FC236}">
                  <a16:creationId xmlns:a16="http://schemas.microsoft.com/office/drawing/2014/main" id="{3614BA97-62AD-E9BA-9821-0C0CCD1CDDB9}"/>
                </a:ext>
              </a:extLst>
            </p:cNvPr>
            <p:cNvSpPr>
              <a:spLocks/>
            </p:cNvSpPr>
            <p:nvPr/>
          </p:nvSpPr>
          <p:spPr bwMode="hidden">
            <a:xfrm>
              <a:off x="5030" y="3049"/>
              <a:ext cx="728" cy="318"/>
            </a:xfrm>
            <a:custGeom>
              <a:avLst/>
              <a:gdLst>
                <a:gd name="T0" fmla="*/ 724 w 729"/>
                <a:gd name="T1" fmla="*/ 318 h 318"/>
                <a:gd name="T2" fmla="*/ 724 w 729"/>
                <a:gd name="T3" fmla="*/ 312 h 318"/>
                <a:gd name="T4" fmla="*/ 0 w 729"/>
                <a:gd name="T5" fmla="*/ 0 h 318"/>
                <a:gd name="T6" fmla="*/ 0 w 729"/>
                <a:gd name="T7" fmla="*/ 54 h 318"/>
                <a:gd name="T8" fmla="*/ 724 w 729"/>
                <a:gd name="T9" fmla="*/ 318 h 318"/>
                <a:gd name="T10" fmla="*/ 72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6" name="Freeform 16">
              <a:extLst>
                <a:ext uri="{FF2B5EF4-FFF2-40B4-BE49-F238E27FC236}">
                  <a16:creationId xmlns:a16="http://schemas.microsoft.com/office/drawing/2014/main" id="{1A8E7772-7845-F2F6-4241-32A6D9CC1236}"/>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a:defRPr/>
              </a:pPr>
              <a:endParaRPr lang="es-CO"/>
            </a:p>
          </p:txBody>
        </p:sp>
        <p:sp>
          <p:nvSpPr>
            <p:cNvPr id="17" name="Freeform 17">
              <a:extLst>
                <a:ext uri="{FF2B5EF4-FFF2-40B4-BE49-F238E27FC236}">
                  <a16:creationId xmlns:a16="http://schemas.microsoft.com/office/drawing/2014/main" id="{CBF77683-9F01-51B4-06DE-5D97E4EBFF80}"/>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a:defRPr/>
              </a:pPr>
              <a:endParaRPr lang="es-CO"/>
            </a:p>
          </p:txBody>
        </p:sp>
        <p:sp>
          <p:nvSpPr>
            <p:cNvPr id="18" name="Freeform 18">
              <a:extLst>
                <a:ext uri="{FF2B5EF4-FFF2-40B4-BE49-F238E27FC236}">
                  <a16:creationId xmlns:a16="http://schemas.microsoft.com/office/drawing/2014/main" id="{38D90FE6-2A18-91AC-E5A1-35A7DF464AEB}"/>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a:defRPr/>
              </a:pPr>
              <a:endParaRPr lang="es-CO"/>
            </a:p>
          </p:txBody>
        </p:sp>
        <p:sp>
          <p:nvSpPr>
            <p:cNvPr id="19" name="Freeform 19">
              <a:extLst>
                <a:ext uri="{FF2B5EF4-FFF2-40B4-BE49-F238E27FC236}">
                  <a16:creationId xmlns:a16="http://schemas.microsoft.com/office/drawing/2014/main" id="{D55D02B4-4CC6-0E23-2099-8A2B33E216FF}"/>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20" name="Freeform 20">
              <a:extLst>
                <a:ext uri="{FF2B5EF4-FFF2-40B4-BE49-F238E27FC236}">
                  <a16:creationId xmlns:a16="http://schemas.microsoft.com/office/drawing/2014/main" id="{55BC5335-1BCB-BF8A-3EF8-23056C9203AD}"/>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a:defRPr/>
              </a:pPr>
              <a:endParaRPr lang="es-CO"/>
            </a:p>
          </p:txBody>
        </p:sp>
        <p:sp>
          <p:nvSpPr>
            <p:cNvPr id="21" name="Freeform 21">
              <a:extLst>
                <a:ext uri="{FF2B5EF4-FFF2-40B4-BE49-F238E27FC236}">
                  <a16:creationId xmlns:a16="http://schemas.microsoft.com/office/drawing/2014/main" id="{4FD89279-77EE-F7A1-7703-3C39A62035F8}"/>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22" name="Freeform 22">
              <a:extLst>
                <a:ext uri="{FF2B5EF4-FFF2-40B4-BE49-F238E27FC236}">
                  <a16:creationId xmlns:a16="http://schemas.microsoft.com/office/drawing/2014/main" id="{69144F26-3D95-933B-676B-4DBC7F5410C0}"/>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a:defRPr/>
              </a:pPr>
              <a:endParaRPr lang="es-CO"/>
            </a:p>
          </p:txBody>
        </p:sp>
        <p:sp>
          <p:nvSpPr>
            <p:cNvPr id="23" name="Freeform 23">
              <a:extLst>
                <a:ext uri="{FF2B5EF4-FFF2-40B4-BE49-F238E27FC236}">
                  <a16:creationId xmlns:a16="http://schemas.microsoft.com/office/drawing/2014/main" id="{D82EAF8F-9952-F944-DBC7-A2108C425F6D}"/>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a:defRPr/>
              </a:pPr>
              <a:endParaRPr lang="es-CO"/>
            </a:p>
          </p:txBody>
        </p:sp>
        <p:sp>
          <p:nvSpPr>
            <p:cNvPr id="24" name="Freeform 24">
              <a:extLst>
                <a:ext uri="{FF2B5EF4-FFF2-40B4-BE49-F238E27FC236}">
                  <a16:creationId xmlns:a16="http://schemas.microsoft.com/office/drawing/2014/main" id="{8A3AC9A0-06E9-67E8-C00B-515BBDEAD4DD}"/>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a:defRPr/>
              </a:pPr>
              <a:endParaRPr lang="es-CO"/>
            </a:p>
          </p:txBody>
        </p:sp>
        <p:sp>
          <p:nvSpPr>
            <p:cNvPr id="25" name="Freeform 25">
              <a:extLst>
                <a:ext uri="{FF2B5EF4-FFF2-40B4-BE49-F238E27FC236}">
                  <a16:creationId xmlns:a16="http://schemas.microsoft.com/office/drawing/2014/main" id="{E7626271-9F6A-3A01-1985-C87907C699A6}"/>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26" name="Freeform 26">
              <a:extLst>
                <a:ext uri="{FF2B5EF4-FFF2-40B4-BE49-F238E27FC236}">
                  <a16:creationId xmlns:a16="http://schemas.microsoft.com/office/drawing/2014/main" id="{4BC2026D-3D16-B880-4D45-DC03AEF6B987}"/>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a:defRPr/>
              </a:pPr>
              <a:endParaRPr lang="es-CO"/>
            </a:p>
          </p:txBody>
        </p:sp>
        <p:sp>
          <p:nvSpPr>
            <p:cNvPr id="27" name="Freeform 27">
              <a:extLst>
                <a:ext uri="{FF2B5EF4-FFF2-40B4-BE49-F238E27FC236}">
                  <a16:creationId xmlns:a16="http://schemas.microsoft.com/office/drawing/2014/main" id="{3B6B7873-961F-FBE2-EF72-EE3695465CBB}"/>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a:defRPr/>
              </a:pPr>
              <a:endParaRPr lang="es-CO"/>
            </a:p>
          </p:txBody>
        </p:sp>
        <p:sp>
          <p:nvSpPr>
            <p:cNvPr id="28" name="Freeform 28">
              <a:extLst>
                <a:ext uri="{FF2B5EF4-FFF2-40B4-BE49-F238E27FC236}">
                  <a16:creationId xmlns:a16="http://schemas.microsoft.com/office/drawing/2014/main" id="{197163B6-9F18-277C-7046-661577839578}"/>
                </a:ext>
              </a:extLst>
            </p:cNvPr>
            <p:cNvSpPr>
              <a:spLocks/>
            </p:cNvSpPr>
            <p:nvPr/>
          </p:nvSpPr>
          <p:spPr bwMode="hidden">
            <a:xfrm>
              <a:off x="5698" y="653"/>
              <a:ext cx="60" cy="311"/>
            </a:xfrm>
            <a:custGeom>
              <a:avLst/>
              <a:gdLst>
                <a:gd name="T0" fmla="*/ 0 w 60"/>
                <a:gd name="T1" fmla="*/ 144 h 312"/>
                <a:gd name="T2" fmla="*/ 60 w 60"/>
                <a:gd name="T3" fmla="*/ 30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29" name="Freeform 29">
              <a:extLst>
                <a:ext uri="{FF2B5EF4-FFF2-40B4-BE49-F238E27FC236}">
                  <a16:creationId xmlns:a16="http://schemas.microsoft.com/office/drawing/2014/main" id="{8539B102-847B-901C-AEEC-029CC76F7C1D}"/>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a:defRPr/>
              </a:pPr>
              <a:endParaRPr lang="es-CO"/>
            </a:p>
          </p:txBody>
        </p:sp>
        <p:sp>
          <p:nvSpPr>
            <p:cNvPr id="30" name="Freeform 30">
              <a:extLst>
                <a:ext uri="{FF2B5EF4-FFF2-40B4-BE49-F238E27FC236}">
                  <a16:creationId xmlns:a16="http://schemas.microsoft.com/office/drawing/2014/main" id="{DB48FB22-C5C9-0798-FBE1-4648B0463C22}"/>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31" name="Freeform 31">
              <a:extLst>
                <a:ext uri="{FF2B5EF4-FFF2-40B4-BE49-F238E27FC236}">
                  <a16:creationId xmlns:a16="http://schemas.microsoft.com/office/drawing/2014/main" id="{DBE8C12B-F713-B02D-0F5C-34934B32577B}"/>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a:defRPr/>
              </a:pPr>
              <a:endParaRPr lang="es-CO"/>
            </a:p>
          </p:txBody>
        </p:sp>
        <p:sp>
          <p:nvSpPr>
            <p:cNvPr id="32" name="Freeform 32">
              <a:extLst>
                <a:ext uri="{FF2B5EF4-FFF2-40B4-BE49-F238E27FC236}">
                  <a16:creationId xmlns:a16="http://schemas.microsoft.com/office/drawing/2014/main" id="{57618362-A944-3560-CFC9-9BF25FF5E6FF}"/>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a:defRPr/>
              </a:pPr>
              <a:endParaRPr lang="es-CO"/>
            </a:p>
          </p:txBody>
        </p:sp>
        <p:sp>
          <p:nvSpPr>
            <p:cNvPr id="33" name="Freeform 33">
              <a:extLst>
                <a:ext uri="{FF2B5EF4-FFF2-40B4-BE49-F238E27FC236}">
                  <a16:creationId xmlns:a16="http://schemas.microsoft.com/office/drawing/2014/main" id="{A39DEF4F-50F0-7026-7E17-F816EB42BDC9}"/>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a:defRPr/>
              </a:pPr>
              <a:endParaRPr lang="es-CO"/>
            </a:p>
          </p:txBody>
        </p:sp>
        <p:sp>
          <p:nvSpPr>
            <p:cNvPr id="34" name="Freeform 34">
              <a:extLst>
                <a:ext uri="{FF2B5EF4-FFF2-40B4-BE49-F238E27FC236}">
                  <a16:creationId xmlns:a16="http://schemas.microsoft.com/office/drawing/2014/main" id="{F20F55BB-C36F-6163-8647-A0931B142D7D}"/>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s-CO"/>
            </a:p>
          </p:txBody>
        </p:sp>
        <p:sp>
          <p:nvSpPr>
            <p:cNvPr id="35" name="Freeform 35">
              <a:extLst>
                <a:ext uri="{FF2B5EF4-FFF2-40B4-BE49-F238E27FC236}">
                  <a16:creationId xmlns:a16="http://schemas.microsoft.com/office/drawing/2014/main" id="{D2CA7253-DD9A-2E38-B4FA-86369C8CAE50}"/>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a:defRPr/>
              </a:pPr>
              <a:endParaRPr lang="es-CO"/>
            </a:p>
          </p:txBody>
        </p:sp>
        <p:sp>
          <p:nvSpPr>
            <p:cNvPr id="36" name="Freeform 36">
              <a:extLst>
                <a:ext uri="{FF2B5EF4-FFF2-40B4-BE49-F238E27FC236}">
                  <a16:creationId xmlns:a16="http://schemas.microsoft.com/office/drawing/2014/main" id="{E5C05C03-2CFB-D990-4088-26D8FFEE33C0}"/>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a:defRPr/>
              </a:pPr>
              <a:endParaRPr lang="es-CO"/>
            </a:p>
          </p:txBody>
        </p:sp>
        <p:sp>
          <p:nvSpPr>
            <p:cNvPr id="37" name="Freeform 37">
              <a:extLst>
                <a:ext uri="{FF2B5EF4-FFF2-40B4-BE49-F238E27FC236}">
                  <a16:creationId xmlns:a16="http://schemas.microsoft.com/office/drawing/2014/main" id="{4ADACDB6-98EF-8076-997F-AB7E6BA3D9FD}"/>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a:defRPr/>
              </a:pPr>
              <a:endParaRPr lang="es-CO"/>
            </a:p>
          </p:txBody>
        </p:sp>
        <p:sp>
          <p:nvSpPr>
            <p:cNvPr id="38" name="Freeform 38">
              <a:extLst>
                <a:ext uri="{FF2B5EF4-FFF2-40B4-BE49-F238E27FC236}">
                  <a16:creationId xmlns:a16="http://schemas.microsoft.com/office/drawing/2014/main" id="{7BAA86CB-0350-06BF-4758-C4CB2DDF9233}"/>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a:defRPr/>
              </a:pPr>
              <a:endParaRPr lang="es-CO"/>
            </a:p>
          </p:txBody>
        </p:sp>
        <p:grpSp>
          <p:nvGrpSpPr>
            <p:cNvPr id="39" name="Group 39">
              <a:extLst>
                <a:ext uri="{FF2B5EF4-FFF2-40B4-BE49-F238E27FC236}">
                  <a16:creationId xmlns:a16="http://schemas.microsoft.com/office/drawing/2014/main" id="{2E253B4A-E6B9-7990-4BE8-9A85EA9AE693}"/>
                </a:ext>
              </a:extLst>
            </p:cNvPr>
            <p:cNvGrpSpPr>
              <a:grpSpLocks/>
            </p:cNvGrpSpPr>
            <p:nvPr userDrawn="1"/>
          </p:nvGrpSpPr>
          <p:grpSpPr bwMode="auto">
            <a:xfrm>
              <a:off x="0" y="1632"/>
              <a:ext cx="5758" cy="1858"/>
              <a:chOff x="0" y="1632"/>
              <a:chExt cx="5758" cy="1858"/>
            </a:xfrm>
          </p:grpSpPr>
          <p:sp>
            <p:nvSpPr>
              <p:cNvPr id="40" name="Freeform 40">
                <a:extLst>
                  <a:ext uri="{FF2B5EF4-FFF2-40B4-BE49-F238E27FC236}">
                    <a16:creationId xmlns:a16="http://schemas.microsoft.com/office/drawing/2014/main" id="{1E511762-C4B5-8616-6541-8CF9B74430F7}"/>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a:defRPr/>
                </a:pPr>
                <a:endParaRPr lang="es-CO"/>
              </a:p>
            </p:txBody>
          </p:sp>
          <p:sp>
            <p:nvSpPr>
              <p:cNvPr id="41" name="Freeform 41">
                <a:extLst>
                  <a:ext uri="{FF2B5EF4-FFF2-40B4-BE49-F238E27FC236}">
                    <a16:creationId xmlns:a16="http://schemas.microsoft.com/office/drawing/2014/main" id="{D9310B9F-A40A-A5CE-3D16-6AE2A16613E9}"/>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a:defRPr/>
                </a:pPr>
                <a:endParaRPr lang="es-CO"/>
              </a:p>
            </p:txBody>
          </p:sp>
        </p:grpSp>
      </p:grpSp>
      <p:sp>
        <p:nvSpPr>
          <p:cNvPr id="70698" name="Rectangle 42"/>
          <p:cNvSpPr>
            <a:spLocks noGrp="1" noChangeArrowheads="1"/>
          </p:cNvSpPr>
          <p:nvPr>
            <p:ph type="ctrTitle" sz="quarter"/>
          </p:nvPr>
        </p:nvSpPr>
        <p:spPr>
          <a:xfrm>
            <a:off x="457200" y="1600200"/>
            <a:ext cx="8229600" cy="1828800"/>
          </a:xfrm>
        </p:spPr>
        <p:txBody>
          <a:bodyPr/>
          <a:lstStyle>
            <a:lvl1pPr>
              <a:defRPr/>
            </a:lvl1pPr>
          </a:lstStyle>
          <a:p>
            <a:pPr lvl="0"/>
            <a:r>
              <a:rPr lang="es-MX" altLang="es-CO" noProof="0"/>
              <a:t>Haz clic para modificar el estilo de título del patrón</a:t>
            </a:r>
            <a:endParaRPr lang="es-ES" altLang="es-CO" noProof="0"/>
          </a:p>
        </p:txBody>
      </p:sp>
      <p:sp>
        <p:nvSpPr>
          <p:cNvPr id="7069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MX" altLang="es-CO" noProof="0"/>
              <a:t>Haz clic para editar el estilo de subtítulo del patrón</a:t>
            </a:r>
            <a:endParaRPr lang="es-ES" altLang="es-CO" noProof="0"/>
          </a:p>
        </p:txBody>
      </p:sp>
      <p:sp>
        <p:nvSpPr>
          <p:cNvPr id="42" name="Rectangle 44">
            <a:extLst>
              <a:ext uri="{FF2B5EF4-FFF2-40B4-BE49-F238E27FC236}">
                <a16:creationId xmlns:a16="http://schemas.microsoft.com/office/drawing/2014/main" id="{2A12CF19-9F84-1127-93AB-C05702A3351F}"/>
              </a:ext>
            </a:extLst>
          </p:cNvPr>
          <p:cNvSpPr>
            <a:spLocks noGrp="1" noChangeArrowheads="1"/>
          </p:cNvSpPr>
          <p:nvPr>
            <p:ph type="dt" sz="quarter" idx="10"/>
          </p:nvPr>
        </p:nvSpPr>
        <p:spPr/>
        <p:txBody>
          <a:bodyPr/>
          <a:lstStyle>
            <a:lvl1pPr>
              <a:defRPr/>
            </a:lvl1pPr>
          </a:lstStyle>
          <a:p>
            <a:pPr>
              <a:defRPr/>
            </a:pPr>
            <a:endParaRPr lang="es-ES" altLang="es-CO"/>
          </a:p>
        </p:txBody>
      </p:sp>
      <p:sp>
        <p:nvSpPr>
          <p:cNvPr id="43" name="Rectangle 45">
            <a:extLst>
              <a:ext uri="{FF2B5EF4-FFF2-40B4-BE49-F238E27FC236}">
                <a16:creationId xmlns:a16="http://schemas.microsoft.com/office/drawing/2014/main" id="{55BB52C3-3BEF-29C8-9AD5-44FC5FAC7AD4}"/>
              </a:ext>
            </a:extLst>
          </p:cNvPr>
          <p:cNvSpPr>
            <a:spLocks noGrp="1" noChangeArrowheads="1"/>
          </p:cNvSpPr>
          <p:nvPr>
            <p:ph type="ftr" sz="quarter" idx="11"/>
          </p:nvPr>
        </p:nvSpPr>
        <p:spPr/>
        <p:txBody>
          <a:bodyPr/>
          <a:lstStyle>
            <a:lvl1pPr>
              <a:defRPr/>
            </a:lvl1pPr>
          </a:lstStyle>
          <a:p>
            <a:pPr>
              <a:defRPr/>
            </a:pPr>
            <a:endParaRPr lang="es-ES" altLang="es-CO"/>
          </a:p>
        </p:txBody>
      </p:sp>
      <p:sp>
        <p:nvSpPr>
          <p:cNvPr id="44" name="Rectangle 46">
            <a:extLst>
              <a:ext uri="{FF2B5EF4-FFF2-40B4-BE49-F238E27FC236}">
                <a16:creationId xmlns:a16="http://schemas.microsoft.com/office/drawing/2014/main" id="{B5213928-A3BB-760E-E79D-BEB638DFBD8E}"/>
              </a:ext>
            </a:extLst>
          </p:cNvPr>
          <p:cNvSpPr>
            <a:spLocks noGrp="1" noChangeArrowheads="1"/>
          </p:cNvSpPr>
          <p:nvPr>
            <p:ph type="sldNum" sz="quarter" idx="12"/>
          </p:nvPr>
        </p:nvSpPr>
        <p:spPr/>
        <p:txBody>
          <a:bodyPr/>
          <a:lstStyle>
            <a:lvl1pPr>
              <a:defRPr/>
            </a:lvl1pPr>
          </a:lstStyle>
          <a:p>
            <a:pPr>
              <a:defRPr/>
            </a:pPr>
            <a:fld id="{78D16A3E-C408-4D86-A1D7-0D1BA14DE6C8}" type="slidenum">
              <a:rPr lang="es-ES" altLang="es-CO"/>
              <a:pPr>
                <a:defRPr/>
              </a:pPr>
              <a:t>‹Nº›</a:t>
            </a:fld>
            <a:endParaRPr lang="es-ES" altLang="es-CO"/>
          </a:p>
        </p:txBody>
      </p:sp>
    </p:spTree>
    <p:extLst>
      <p:ext uri="{BB962C8B-B14F-4D97-AF65-F5344CB8AC3E}">
        <p14:creationId xmlns:p14="http://schemas.microsoft.com/office/powerpoint/2010/main" val="2681545047"/>
      </p:ext>
    </p:extLst>
  </p:cSld>
  <p:clrMapOvr>
    <a:masterClrMapping/>
  </p:clrMapOvr>
  <p:transition spd="med">
    <p:blind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t>Haz clic para modificar el estilo de título del patrón</a:t>
            </a:r>
            <a:endParaRPr lang="es-CO"/>
          </a:p>
        </p:txBody>
      </p:sp>
      <p:sp>
        <p:nvSpPr>
          <p:cNvPr id="3" name="Marcador de contenido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Rectangle 44">
            <a:extLst>
              <a:ext uri="{FF2B5EF4-FFF2-40B4-BE49-F238E27FC236}">
                <a16:creationId xmlns:a16="http://schemas.microsoft.com/office/drawing/2014/main" id="{48884D51-D547-BEF7-3986-FE4095035C4A}"/>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5" name="Rectangle 45">
            <a:extLst>
              <a:ext uri="{FF2B5EF4-FFF2-40B4-BE49-F238E27FC236}">
                <a16:creationId xmlns:a16="http://schemas.microsoft.com/office/drawing/2014/main" id="{8F818BAE-26AA-7C04-10E9-A1332AA21391}"/>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6" name="Rectangle 46">
            <a:extLst>
              <a:ext uri="{FF2B5EF4-FFF2-40B4-BE49-F238E27FC236}">
                <a16:creationId xmlns:a16="http://schemas.microsoft.com/office/drawing/2014/main" id="{151CCCAE-EC8D-1375-981C-FEB23DE39B7F}"/>
              </a:ext>
            </a:extLst>
          </p:cNvPr>
          <p:cNvSpPr>
            <a:spLocks noGrp="1" noChangeArrowheads="1"/>
          </p:cNvSpPr>
          <p:nvPr>
            <p:ph type="sldNum" sz="quarter" idx="12"/>
          </p:nvPr>
        </p:nvSpPr>
        <p:spPr>
          <a:ln/>
        </p:spPr>
        <p:txBody>
          <a:bodyPr/>
          <a:lstStyle>
            <a:lvl1pPr>
              <a:defRPr/>
            </a:lvl1pPr>
          </a:lstStyle>
          <a:p>
            <a:pPr>
              <a:defRPr/>
            </a:pPr>
            <a:fld id="{6D0EB0F4-1888-4703-A6A1-C02F6D83BB81}" type="slidenum">
              <a:rPr lang="es-ES" altLang="es-CO"/>
              <a:pPr>
                <a:defRPr/>
              </a:pPr>
              <a:t>‹Nº›</a:t>
            </a:fld>
            <a:endParaRPr lang="es-ES" altLang="es-CO"/>
          </a:p>
        </p:txBody>
      </p:sp>
    </p:spTree>
    <p:extLst>
      <p:ext uri="{BB962C8B-B14F-4D97-AF65-F5344CB8AC3E}">
        <p14:creationId xmlns:p14="http://schemas.microsoft.com/office/powerpoint/2010/main" val="735256176"/>
      </p:ext>
    </p:extLst>
  </p:cSld>
  <p:clrMapOvr>
    <a:masterClrMapping/>
  </p:clrMapOvr>
  <p:transition spd="med">
    <p:blind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MX"/>
              <a:t>Haz clic para modificar el estilo de título del patrón</a:t>
            </a:r>
            <a:endParaRPr lang="es-CO"/>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MX"/>
              <a:t>Haga clic para modificar los estilos de texto del patrón</a:t>
            </a:r>
          </a:p>
        </p:txBody>
      </p:sp>
      <p:sp>
        <p:nvSpPr>
          <p:cNvPr id="4" name="Rectangle 44">
            <a:extLst>
              <a:ext uri="{FF2B5EF4-FFF2-40B4-BE49-F238E27FC236}">
                <a16:creationId xmlns:a16="http://schemas.microsoft.com/office/drawing/2014/main" id="{3471B7F2-9288-A914-CC1F-169B5601778E}"/>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5" name="Rectangle 45">
            <a:extLst>
              <a:ext uri="{FF2B5EF4-FFF2-40B4-BE49-F238E27FC236}">
                <a16:creationId xmlns:a16="http://schemas.microsoft.com/office/drawing/2014/main" id="{86907020-C313-D2A5-79C4-4ACCEF2AE27F}"/>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6" name="Rectangle 46">
            <a:extLst>
              <a:ext uri="{FF2B5EF4-FFF2-40B4-BE49-F238E27FC236}">
                <a16:creationId xmlns:a16="http://schemas.microsoft.com/office/drawing/2014/main" id="{4029BD2B-A084-74A3-413D-C9A3167DB3A4}"/>
              </a:ext>
            </a:extLst>
          </p:cNvPr>
          <p:cNvSpPr>
            <a:spLocks noGrp="1" noChangeArrowheads="1"/>
          </p:cNvSpPr>
          <p:nvPr>
            <p:ph type="sldNum" sz="quarter" idx="12"/>
          </p:nvPr>
        </p:nvSpPr>
        <p:spPr>
          <a:ln/>
        </p:spPr>
        <p:txBody>
          <a:bodyPr/>
          <a:lstStyle>
            <a:lvl1pPr>
              <a:defRPr/>
            </a:lvl1pPr>
          </a:lstStyle>
          <a:p>
            <a:pPr>
              <a:defRPr/>
            </a:pPr>
            <a:fld id="{41E9AC0C-4692-44EF-81C4-5E76967997C8}" type="slidenum">
              <a:rPr lang="es-ES" altLang="es-CO"/>
              <a:pPr>
                <a:defRPr/>
              </a:pPr>
              <a:t>‹Nº›</a:t>
            </a:fld>
            <a:endParaRPr lang="es-ES" altLang="es-CO"/>
          </a:p>
        </p:txBody>
      </p:sp>
    </p:spTree>
    <p:extLst>
      <p:ext uri="{BB962C8B-B14F-4D97-AF65-F5344CB8AC3E}">
        <p14:creationId xmlns:p14="http://schemas.microsoft.com/office/powerpoint/2010/main" val="3209255252"/>
      </p:ext>
    </p:extLst>
  </p:cSld>
  <p:clrMapOvr>
    <a:masterClrMapping/>
  </p:clrMapOvr>
  <p:transition spd="med">
    <p:blind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t>Haz clic para modificar el estilo de título del patrón</a:t>
            </a:r>
            <a:endParaRPr lang="es-CO"/>
          </a:p>
        </p:txBody>
      </p:sp>
      <p:sp>
        <p:nvSpPr>
          <p:cNvPr id="3" name="Marcador de contenido 2"/>
          <p:cNvSpPr>
            <a:spLocks noGrp="1"/>
          </p:cNvSpPr>
          <p:nvPr>
            <p:ph sz="half" idx="1"/>
          </p:nvPr>
        </p:nvSpPr>
        <p:spPr>
          <a:xfrm>
            <a:off x="457200" y="1600200"/>
            <a:ext cx="4038600" cy="453072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p:cNvSpPr>
            <a:spLocks noGrp="1"/>
          </p:cNvSpPr>
          <p:nvPr>
            <p:ph sz="half" idx="2"/>
          </p:nvPr>
        </p:nvSpPr>
        <p:spPr>
          <a:xfrm>
            <a:off x="4648200" y="1600200"/>
            <a:ext cx="4038600" cy="453072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Rectangle 44">
            <a:extLst>
              <a:ext uri="{FF2B5EF4-FFF2-40B4-BE49-F238E27FC236}">
                <a16:creationId xmlns:a16="http://schemas.microsoft.com/office/drawing/2014/main" id="{CB99DB8A-E9E1-6CA4-4975-DE78AA41AA58}"/>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6" name="Rectangle 45">
            <a:extLst>
              <a:ext uri="{FF2B5EF4-FFF2-40B4-BE49-F238E27FC236}">
                <a16:creationId xmlns:a16="http://schemas.microsoft.com/office/drawing/2014/main" id="{CC7C6B76-3997-A63C-3BA4-B6A4A604DF58}"/>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7" name="Rectangle 46">
            <a:extLst>
              <a:ext uri="{FF2B5EF4-FFF2-40B4-BE49-F238E27FC236}">
                <a16:creationId xmlns:a16="http://schemas.microsoft.com/office/drawing/2014/main" id="{54A004EB-6493-CB12-712F-865A9B91A74A}"/>
              </a:ext>
            </a:extLst>
          </p:cNvPr>
          <p:cNvSpPr>
            <a:spLocks noGrp="1" noChangeArrowheads="1"/>
          </p:cNvSpPr>
          <p:nvPr>
            <p:ph type="sldNum" sz="quarter" idx="12"/>
          </p:nvPr>
        </p:nvSpPr>
        <p:spPr>
          <a:ln/>
        </p:spPr>
        <p:txBody>
          <a:bodyPr/>
          <a:lstStyle>
            <a:lvl1pPr>
              <a:defRPr/>
            </a:lvl1pPr>
          </a:lstStyle>
          <a:p>
            <a:pPr>
              <a:defRPr/>
            </a:pPr>
            <a:fld id="{016C7698-7A98-48A1-99C9-1FEE9228BEB7}" type="slidenum">
              <a:rPr lang="es-ES" altLang="es-CO"/>
              <a:pPr>
                <a:defRPr/>
              </a:pPr>
              <a:t>‹Nº›</a:t>
            </a:fld>
            <a:endParaRPr lang="es-ES" altLang="es-CO"/>
          </a:p>
        </p:txBody>
      </p:sp>
    </p:spTree>
    <p:extLst>
      <p:ext uri="{BB962C8B-B14F-4D97-AF65-F5344CB8AC3E}">
        <p14:creationId xmlns:p14="http://schemas.microsoft.com/office/powerpoint/2010/main" val="4211608695"/>
      </p:ext>
    </p:extLst>
  </p:cSld>
  <p:clrMapOvr>
    <a:masterClrMapping/>
  </p:clrMapOvr>
  <p:transition spd="med">
    <p:blind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MX"/>
              <a:t>Haz clic para modificar el estilo de título del patrón</a:t>
            </a:r>
            <a:endParaRPr lang="es-CO"/>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Rectangle 44">
            <a:extLst>
              <a:ext uri="{FF2B5EF4-FFF2-40B4-BE49-F238E27FC236}">
                <a16:creationId xmlns:a16="http://schemas.microsoft.com/office/drawing/2014/main" id="{50202039-D675-9D61-5709-A0510A2E428B}"/>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8" name="Rectangle 45">
            <a:extLst>
              <a:ext uri="{FF2B5EF4-FFF2-40B4-BE49-F238E27FC236}">
                <a16:creationId xmlns:a16="http://schemas.microsoft.com/office/drawing/2014/main" id="{45E324D8-D902-0DD3-01D6-710B0A2754E7}"/>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9" name="Rectangle 46">
            <a:extLst>
              <a:ext uri="{FF2B5EF4-FFF2-40B4-BE49-F238E27FC236}">
                <a16:creationId xmlns:a16="http://schemas.microsoft.com/office/drawing/2014/main" id="{C73C136C-EA17-0141-A792-3A5B430A2902}"/>
              </a:ext>
            </a:extLst>
          </p:cNvPr>
          <p:cNvSpPr>
            <a:spLocks noGrp="1" noChangeArrowheads="1"/>
          </p:cNvSpPr>
          <p:nvPr>
            <p:ph type="sldNum" sz="quarter" idx="12"/>
          </p:nvPr>
        </p:nvSpPr>
        <p:spPr>
          <a:ln/>
        </p:spPr>
        <p:txBody>
          <a:bodyPr/>
          <a:lstStyle>
            <a:lvl1pPr>
              <a:defRPr/>
            </a:lvl1pPr>
          </a:lstStyle>
          <a:p>
            <a:pPr>
              <a:defRPr/>
            </a:pPr>
            <a:fld id="{0373F8E2-B363-44F9-99E2-5D5EB1C3A10E}" type="slidenum">
              <a:rPr lang="es-ES" altLang="es-CO"/>
              <a:pPr>
                <a:defRPr/>
              </a:pPr>
              <a:t>‹Nº›</a:t>
            </a:fld>
            <a:endParaRPr lang="es-ES" altLang="es-CO"/>
          </a:p>
        </p:txBody>
      </p:sp>
    </p:spTree>
    <p:extLst>
      <p:ext uri="{BB962C8B-B14F-4D97-AF65-F5344CB8AC3E}">
        <p14:creationId xmlns:p14="http://schemas.microsoft.com/office/powerpoint/2010/main" val="2386361435"/>
      </p:ext>
    </p:extLst>
  </p:cSld>
  <p:clrMapOvr>
    <a:masterClrMapping/>
  </p:clrMapOvr>
  <p:transition spd="med">
    <p:blind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t>Haz clic para modificar el estilo de título del patrón</a:t>
            </a:r>
            <a:endParaRPr lang="es-CO"/>
          </a:p>
        </p:txBody>
      </p:sp>
      <p:sp>
        <p:nvSpPr>
          <p:cNvPr id="3" name="Rectangle 44">
            <a:extLst>
              <a:ext uri="{FF2B5EF4-FFF2-40B4-BE49-F238E27FC236}">
                <a16:creationId xmlns:a16="http://schemas.microsoft.com/office/drawing/2014/main" id="{5CB222BF-B990-1DFE-2814-3B2C1D68FACC}"/>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4" name="Rectangle 45">
            <a:extLst>
              <a:ext uri="{FF2B5EF4-FFF2-40B4-BE49-F238E27FC236}">
                <a16:creationId xmlns:a16="http://schemas.microsoft.com/office/drawing/2014/main" id="{DD6903DD-8A41-674D-6BFC-6EA56F066499}"/>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5" name="Rectangle 46">
            <a:extLst>
              <a:ext uri="{FF2B5EF4-FFF2-40B4-BE49-F238E27FC236}">
                <a16:creationId xmlns:a16="http://schemas.microsoft.com/office/drawing/2014/main" id="{2D48858B-C2B2-5A4E-5C57-A101D6FB96B3}"/>
              </a:ext>
            </a:extLst>
          </p:cNvPr>
          <p:cNvSpPr>
            <a:spLocks noGrp="1" noChangeArrowheads="1"/>
          </p:cNvSpPr>
          <p:nvPr>
            <p:ph type="sldNum" sz="quarter" idx="12"/>
          </p:nvPr>
        </p:nvSpPr>
        <p:spPr>
          <a:ln/>
        </p:spPr>
        <p:txBody>
          <a:bodyPr/>
          <a:lstStyle>
            <a:lvl1pPr>
              <a:defRPr/>
            </a:lvl1pPr>
          </a:lstStyle>
          <a:p>
            <a:pPr>
              <a:defRPr/>
            </a:pPr>
            <a:fld id="{061AA536-DB13-45BC-A6D7-DA4CC3BA1A32}" type="slidenum">
              <a:rPr lang="es-ES" altLang="es-CO"/>
              <a:pPr>
                <a:defRPr/>
              </a:pPr>
              <a:t>‹Nº›</a:t>
            </a:fld>
            <a:endParaRPr lang="es-ES" altLang="es-CO"/>
          </a:p>
        </p:txBody>
      </p:sp>
    </p:spTree>
    <p:extLst>
      <p:ext uri="{BB962C8B-B14F-4D97-AF65-F5344CB8AC3E}">
        <p14:creationId xmlns:p14="http://schemas.microsoft.com/office/powerpoint/2010/main" val="890702322"/>
      </p:ext>
    </p:extLst>
  </p:cSld>
  <p:clrMapOvr>
    <a:masterClrMapping/>
  </p:clrMapOvr>
  <p:transition spd="med">
    <p:blind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14A12F2F-31F7-1904-0A56-CEF893D9E481}"/>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3" name="Rectangle 45">
            <a:extLst>
              <a:ext uri="{FF2B5EF4-FFF2-40B4-BE49-F238E27FC236}">
                <a16:creationId xmlns:a16="http://schemas.microsoft.com/office/drawing/2014/main" id="{3D5EB6F3-ADF1-E7E5-3E2A-8E6E40E30B62}"/>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4" name="Rectangle 46">
            <a:extLst>
              <a:ext uri="{FF2B5EF4-FFF2-40B4-BE49-F238E27FC236}">
                <a16:creationId xmlns:a16="http://schemas.microsoft.com/office/drawing/2014/main" id="{7220EC8E-B388-D67A-81BA-76B7E23ACE35}"/>
              </a:ext>
            </a:extLst>
          </p:cNvPr>
          <p:cNvSpPr>
            <a:spLocks noGrp="1" noChangeArrowheads="1"/>
          </p:cNvSpPr>
          <p:nvPr>
            <p:ph type="sldNum" sz="quarter" idx="12"/>
          </p:nvPr>
        </p:nvSpPr>
        <p:spPr>
          <a:ln/>
        </p:spPr>
        <p:txBody>
          <a:bodyPr/>
          <a:lstStyle>
            <a:lvl1pPr>
              <a:defRPr/>
            </a:lvl1pPr>
          </a:lstStyle>
          <a:p>
            <a:pPr>
              <a:defRPr/>
            </a:pPr>
            <a:fld id="{AF8D5D99-F2F9-4540-B376-128324EC3B17}" type="slidenum">
              <a:rPr lang="es-ES" altLang="es-CO"/>
              <a:pPr>
                <a:defRPr/>
              </a:pPr>
              <a:t>‹Nº›</a:t>
            </a:fld>
            <a:endParaRPr lang="es-ES" altLang="es-CO"/>
          </a:p>
        </p:txBody>
      </p:sp>
    </p:spTree>
    <p:extLst>
      <p:ext uri="{BB962C8B-B14F-4D97-AF65-F5344CB8AC3E}">
        <p14:creationId xmlns:p14="http://schemas.microsoft.com/office/powerpoint/2010/main" val="3609357693"/>
      </p:ext>
    </p:extLst>
  </p:cSld>
  <p:clrMapOvr>
    <a:masterClrMapping/>
  </p:clrMapOvr>
  <p:transition spd="med">
    <p:blind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MX"/>
              <a:t>Haz clic para modificar el estilo de título del patrón</a:t>
            </a:r>
            <a:endParaRPr lang="es-CO"/>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Rectangle 44">
            <a:extLst>
              <a:ext uri="{FF2B5EF4-FFF2-40B4-BE49-F238E27FC236}">
                <a16:creationId xmlns:a16="http://schemas.microsoft.com/office/drawing/2014/main" id="{CAE8A507-4B2E-FEBA-60A9-331D3FF2DCF2}"/>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6" name="Rectangle 45">
            <a:extLst>
              <a:ext uri="{FF2B5EF4-FFF2-40B4-BE49-F238E27FC236}">
                <a16:creationId xmlns:a16="http://schemas.microsoft.com/office/drawing/2014/main" id="{07361A1A-FAFD-4A29-1B66-98E498754992}"/>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7" name="Rectangle 46">
            <a:extLst>
              <a:ext uri="{FF2B5EF4-FFF2-40B4-BE49-F238E27FC236}">
                <a16:creationId xmlns:a16="http://schemas.microsoft.com/office/drawing/2014/main" id="{AC4FE5B3-1226-8264-5E6E-294F1AF45142}"/>
              </a:ext>
            </a:extLst>
          </p:cNvPr>
          <p:cNvSpPr>
            <a:spLocks noGrp="1" noChangeArrowheads="1"/>
          </p:cNvSpPr>
          <p:nvPr>
            <p:ph type="sldNum" sz="quarter" idx="12"/>
          </p:nvPr>
        </p:nvSpPr>
        <p:spPr>
          <a:ln/>
        </p:spPr>
        <p:txBody>
          <a:bodyPr/>
          <a:lstStyle>
            <a:lvl1pPr>
              <a:defRPr/>
            </a:lvl1pPr>
          </a:lstStyle>
          <a:p>
            <a:pPr>
              <a:defRPr/>
            </a:pPr>
            <a:fld id="{D414798A-7871-46FD-BAF1-355058E171A0}" type="slidenum">
              <a:rPr lang="es-ES" altLang="es-CO"/>
              <a:pPr>
                <a:defRPr/>
              </a:pPr>
              <a:t>‹Nº›</a:t>
            </a:fld>
            <a:endParaRPr lang="es-ES" altLang="es-CO"/>
          </a:p>
        </p:txBody>
      </p:sp>
    </p:spTree>
    <p:extLst>
      <p:ext uri="{BB962C8B-B14F-4D97-AF65-F5344CB8AC3E}">
        <p14:creationId xmlns:p14="http://schemas.microsoft.com/office/powerpoint/2010/main" val="4023762443"/>
      </p:ext>
    </p:extLst>
  </p:cSld>
  <p:clrMapOvr>
    <a:masterClrMapping/>
  </p:clrMapOvr>
  <p:transition spd="med">
    <p:blind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MX" noProof="0"/>
              <a:t>Haz clic en el icono para agregar una imagen</a:t>
            </a:r>
            <a:endParaRPr lang="es-CO"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Rectangle 44">
            <a:extLst>
              <a:ext uri="{FF2B5EF4-FFF2-40B4-BE49-F238E27FC236}">
                <a16:creationId xmlns:a16="http://schemas.microsoft.com/office/drawing/2014/main" id="{84512F96-5EF2-79C8-50EA-41B3A49D556E}"/>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6" name="Rectangle 45">
            <a:extLst>
              <a:ext uri="{FF2B5EF4-FFF2-40B4-BE49-F238E27FC236}">
                <a16:creationId xmlns:a16="http://schemas.microsoft.com/office/drawing/2014/main" id="{FCBBED6C-5743-9039-138E-5366FC944172}"/>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7" name="Rectangle 46">
            <a:extLst>
              <a:ext uri="{FF2B5EF4-FFF2-40B4-BE49-F238E27FC236}">
                <a16:creationId xmlns:a16="http://schemas.microsoft.com/office/drawing/2014/main" id="{EFB5B1A9-6DCD-064A-928C-479B566DAFF1}"/>
              </a:ext>
            </a:extLst>
          </p:cNvPr>
          <p:cNvSpPr>
            <a:spLocks noGrp="1" noChangeArrowheads="1"/>
          </p:cNvSpPr>
          <p:nvPr>
            <p:ph type="sldNum" sz="quarter" idx="12"/>
          </p:nvPr>
        </p:nvSpPr>
        <p:spPr>
          <a:ln/>
        </p:spPr>
        <p:txBody>
          <a:bodyPr/>
          <a:lstStyle>
            <a:lvl1pPr>
              <a:defRPr/>
            </a:lvl1pPr>
          </a:lstStyle>
          <a:p>
            <a:pPr>
              <a:defRPr/>
            </a:pPr>
            <a:fld id="{B7D367F3-F2AA-4261-B3F7-259ADB466340}" type="slidenum">
              <a:rPr lang="es-ES" altLang="es-CO"/>
              <a:pPr>
                <a:defRPr/>
              </a:pPr>
              <a:t>‹Nº›</a:t>
            </a:fld>
            <a:endParaRPr lang="es-ES" altLang="es-CO"/>
          </a:p>
        </p:txBody>
      </p:sp>
    </p:spTree>
    <p:extLst>
      <p:ext uri="{BB962C8B-B14F-4D97-AF65-F5344CB8AC3E}">
        <p14:creationId xmlns:p14="http://schemas.microsoft.com/office/powerpoint/2010/main" val="3383628421"/>
      </p:ext>
    </p:extLst>
  </p:cSld>
  <p:clrMapOvr>
    <a:masterClrMapping/>
  </p:clrMapOvr>
  <p:transition spd="med">
    <p:blind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t>Haz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Rectangle 44">
            <a:extLst>
              <a:ext uri="{FF2B5EF4-FFF2-40B4-BE49-F238E27FC236}">
                <a16:creationId xmlns:a16="http://schemas.microsoft.com/office/drawing/2014/main" id="{92AFCA44-4ADA-3FBB-D830-1F853DE53D57}"/>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5" name="Rectangle 45">
            <a:extLst>
              <a:ext uri="{FF2B5EF4-FFF2-40B4-BE49-F238E27FC236}">
                <a16:creationId xmlns:a16="http://schemas.microsoft.com/office/drawing/2014/main" id="{F4AF7181-64A9-7F1E-371F-CFFD17BF89B1}"/>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6" name="Rectangle 46">
            <a:extLst>
              <a:ext uri="{FF2B5EF4-FFF2-40B4-BE49-F238E27FC236}">
                <a16:creationId xmlns:a16="http://schemas.microsoft.com/office/drawing/2014/main" id="{A949AD46-AFA6-02F9-D8E9-E972C655D85B}"/>
              </a:ext>
            </a:extLst>
          </p:cNvPr>
          <p:cNvSpPr>
            <a:spLocks noGrp="1" noChangeArrowheads="1"/>
          </p:cNvSpPr>
          <p:nvPr>
            <p:ph type="sldNum" sz="quarter" idx="12"/>
          </p:nvPr>
        </p:nvSpPr>
        <p:spPr>
          <a:ln/>
        </p:spPr>
        <p:txBody>
          <a:bodyPr/>
          <a:lstStyle>
            <a:lvl1pPr>
              <a:defRPr/>
            </a:lvl1pPr>
          </a:lstStyle>
          <a:p>
            <a:pPr>
              <a:defRPr/>
            </a:pPr>
            <a:fld id="{EFAD900B-4296-464E-8C70-42A170C310AD}" type="slidenum">
              <a:rPr lang="es-ES" altLang="es-CO"/>
              <a:pPr>
                <a:defRPr/>
              </a:pPr>
              <a:t>‹Nº›</a:t>
            </a:fld>
            <a:endParaRPr lang="es-ES" altLang="es-CO"/>
          </a:p>
        </p:txBody>
      </p:sp>
    </p:spTree>
    <p:extLst>
      <p:ext uri="{BB962C8B-B14F-4D97-AF65-F5344CB8AC3E}">
        <p14:creationId xmlns:p14="http://schemas.microsoft.com/office/powerpoint/2010/main" val="1213927632"/>
      </p:ext>
    </p:extLst>
  </p:cSld>
  <p:clrMapOvr>
    <a:masterClrMapping/>
  </p:clrMapOvr>
  <p:transition spd="med">
    <p:blind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MX"/>
              <a:t>Haz clic para modificar el estilo de título del patrón</a:t>
            </a:r>
            <a:endParaRPr lang="es-CO"/>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Rectangle 44">
            <a:extLst>
              <a:ext uri="{FF2B5EF4-FFF2-40B4-BE49-F238E27FC236}">
                <a16:creationId xmlns:a16="http://schemas.microsoft.com/office/drawing/2014/main" id="{51A36843-2FA1-84F9-6712-EFC4A1336E3E}"/>
              </a:ext>
            </a:extLst>
          </p:cNvPr>
          <p:cNvSpPr>
            <a:spLocks noGrp="1" noChangeArrowheads="1"/>
          </p:cNvSpPr>
          <p:nvPr>
            <p:ph type="dt" sz="half" idx="10"/>
          </p:nvPr>
        </p:nvSpPr>
        <p:spPr>
          <a:ln/>
        </p:spPr>
        <p:txBody>
          <a:bodyPr/>
          <a:lstStyle>
            <a:lvl1pPr>
              <a:defRPr/>
            </a:lvl1pPr>
          </a:lstStyle>
          <a:p>
            <a:pPr>
              <a:defRPr/>
            </a:pPr>
            <a:endParaRPr lang="es-ES" altLang="es-CO"/>
          </a:p>
        </p:txBody>
      </p:sp>
      <p:sp>
        <p:nvSpPr>
          <p:cNvPr id="5" name="Rectangle 45">
            <a:extLst>
              <a:ext uri="{FF2B5EF4-FFF2-40B4-BE49-F238E27FC236}">
                <a16:creationId xmlns:a16="http://schemas.microsoft.com/office/drawing/2014/main" id="{BF3F69F6-895A-B89B-5A2C-180F81ED8A2E}"/>
              </a:ext>
            </a:extLst>
          </p:cNvPr>
          <p:cNvSpPr>
            <a:spLocks noGrp="1" noChangeArrowheads="1"/>
          </p:cNvSpPr>
          <p:nvPr>
            <p:ph type="ftr" sz="quarter" idx="11"/>
          </p:nvPr>
        </p:nvSpPr>
        <p:spPr>
          <a:ln/>
        </p:spPr>
        <p:txBody>
          <a:bodyPr/>
          <a:lstStyle>
            <a:lvl1pPr>
              <a:defRPr/>
            </a:lvl1pPr>
          </a:lstStyle>
          <a:p>
            <a:pPr>
              <a:defRPr/>
            </a:pPr>
            <a:endParaRPr lang="es-ES" altLang="es-CO"/>
          </a:p>
        </p:txBody>
      </p:sp>
      <p:sp>
        <p:nvSpPr>
          <p:cNvPr id="6" name="Rectangle 46">
            <a:extLst>
              <a:ext uri="{FF2B5EF4-FFF2-40B4-BE49-F238E27FC236}">
                <a16:creationId xmlns:a16="http://schemas.microsoft.com/office/drawing/2014/main" id="{11FB439A-27DE-F3F4-5DE2-3E66421A8D4B}"/>
              </a:ext>
            </a:extLst>
          </p:cNvPr>
          <p:cNvSpPr>
            <a:spLocks noGrp="1" noChangeArrowheads="1"/>
          </p:cNvSpPr>
          <p:nvPr>
            <p:ph type="sldNum" sz="quarter" idx="12"/>
          </p:nvPr>
        </p:nvSpPr>
        <p:spPr>
          <a:ln/>
        </p:spPr>
        <p:txBody>
          <a:bodyPr/>
          <a:lstStyle>
            <a:lvl1pPr>
              <a:defRPr/>
            </a:lvl1pPr>
          </a:lstStyle>
          <a:p>
            <a:pPr>
              <a:defRPr/>
            </a:pPr>
            <a:fld id="{635BAAD1-A0F7-406F-870A-145341F6E340}" type="slidenum">
              <a:rPr lang="es-ES" altLang="es-CO"/>
              <a:pPr>
                <a:defRPr/>
              </a:pPr>
              <a:t>‹Nº›</a:t>
            </a:fld>
            <a:endParaRPr lang="es-ES" altLang="es-CO"/>
          </a:p>
        </p:txBody>
      </p:sp>
    </p:spTree>
    <p:extLst>
      <p:ext uri="{BB962C8B-B14F-4D97-AF65-F5344CB8AC3E}">
        <p14:creationId xmlns:p14="http://schemas.microsoft.com/office/powerpoint/2010/main" val="4211498372"/>
      </p:ext>
    </p:extLst>
  </p:cSld>
  <p:clrMapOvr>
    <a:masterClrMapping/>
  </p:clrMapOvr>
  <p:transition spd="med">
    <p:blind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B21AF4E-889E-89FF-B05E-5EC79B857DBC}"/>
              </a:ext>
            </a:extLst>
          </p:cNvPr>
          <p:cNvGrpSpPr>
            <a:grpSpLocks/>
          </p:cNvGrpSpPr>
          <p:nvPr/>
        </p:nvGrpSpPr>
        <p:grpSpPr bwMode="auto">
          <a:xfrm>
            <a:off x="0" y="0"/>
            <a:ext cx="9144000" cy="6856413"/>
            <a:chOff x="0" y="0"/>
            <a:chExt cx="5760" cy="4319"/>
          </a:xfrm>
        </p:grpSpPr>
        <p:sp>
          <p:nvSpPr>
            <p:cNvPr id="69635" name="Freeform 3">
              <a:extLst>
                <a:ext uri="{FF2B5EF4-FFF2-40B4-BE49-F238E27FC236}">
                  <a16:creationId xmlns:a16="http://schemas.microsoft.com/office/drawing/2014/main" id="{B7F0BAFB-AA90-1312-586C-B6FB51BA8056}"/>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a:defRPr/>
              </a:pPr>
              <a:endParaRPr lang="es-CO"/>
            </a:p>
          </p:txBody>
        </p:sp>
        <p:sp>
          <p:nvSpPr>
            <p:cNvPr id="69636" name="Freeform 4">
              <a:extLst>
                <a:ext uri="{FF2B5EF4-FFF2-40B4-BE49-F238E27FC236}">
                  <a16:creationId xmlns:a16="http://schemas.microsoft.com/office/drawing/2014/main" id="{91551427-AFCF-6C48-2A6B-071647464509}"/>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a:defRPr/>
              </a:pPr>
              <a:endParaRPr lang="es-CO"/>
            </a:p>
          </p:txBody>
        </p:sp>
        <p:sp>
          <p:nvSpPr>
            <p:cNvPr id="69637" name="Freeform 5">
              <a:extLst>
                <a:ext uri="{FF2B5EF4-FFF2-40B4-BE49-F238E27FC236}">
                  <a16:creationId xmlns:a16="http://schemas.microsoft.com/office/drawing/2014/main" id="{5986A800-F394-746E-8B1B-7D62671C7F22}"/>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a:defRPr/>
              </a:pPr>
              <a:endParaRPr lang="es-CO"/>
            </a:p>
          </p:txBody>
        </p:sp>
        <p:sp>
          <p:nvSpPr>
            <p:cNvPr id="1035" name="Freeform 6">
              <a:extLst>
                <a:ext uri="{FF2B5EF4-FFF2-40B4-BE49-F238E27FC236}">
                  <a16:creationId xmlns:a16="http://schemas.microsoft.com/office/drawing/2014/main" id="{386122F0-A336-290D-CACD-6EF47CF7413E}"/>
                </a:ext>
              </a:extLst>
            </p:cNvPr>
            <p:cNvSpPr>
              <a:spLocks/>
            </p:cNvSpPr>
            <p:nvPr/>
          </p:nvSpPr>
          <p:spPr bwMode="hidden">
            <a:xfrm>
              <a:off x="4038" y="3577"/>
              <a:ext cx="1720" cy="65"/>
            </a:xfrm>
            <a:custGeom>
              <a:avLst/>
              <a:gdLst>
                <a:gd name="T0" fmla="*/ 1712 w 1722"/>
                <a:gd name="T1" fmla="*/ 61 h 66"/>
                <a:gd name="T2" fmla="*/ 1712 w 1722"/>
                <a:gd name="T3" fmla="*/ 55 h 66"/>
                <a:gd name="T4" fmla="*/ 0 w 1722"/>
                <a:gd name="T5" fmla="*/ 0 h 66"/>
                <a:gd name="T6" fmla="*/ 0 w 1722"/>
                <a:gd name="T7" fmla="*/ 43 h 66"/>
                <a:gd name="T8" fmla="*/ 1712 w 1722"/>
                <a:gd name="T9" fmla="*/ 61 h 66"/>
                <a:gd name="T10" fmla="*/ 1712 w 1722"/>
                <a:gd name="T11" fmla="*/ 6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39" name="Freeform 7">
              <a:extLst>
                <a:ext uri="{FF2B5EF4-FFF2-40B4-BE49-F238E27FC236}">
                  <a16:creationId xmlns:a16="http://schemas.microsoft.com/office/drawing/2014/main" id="{3933781A-DCBB-4D29-D9CD-67B27EF7579D}"/>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a:defRPr/>
              </a:pPr>
              <a:endParaRPr lang="es-CO"/>
            </a:p>
          </p:txBody>
        </p:sp>
        <p:sp>
          <p:nvSpPr>
            <p:cNvPr id="1037" name="Freeform 8">
              <a:extLst>
                <a:ext uri="{FF2B5EF4-FFF2-40B4-BE49-F238E27FC236}">
                  <a16:creationId xmlns:a16="http://schemas.microsoft.com/office/drawing/2014/main" id="{D0BB2A22-47DC-D629-1485-A78679F9EE93}"/>
                </a:ext>
              </a:extLst>
            </p:cNvPr>
            <p:cNvSpPr>
              <a:spLocks/>
            </p:cNvSpPr>
            <p:nvPr/>
          </p:nvSpPr>
          <p:spPr bwMode="hidden">
            <a:xfrm>
              <a:off x="4784" y="3702"/>
              <a:ext cx="974" cy="101"/>
            </a:xfrm>
            <a:custGeom>
              <a:avLst/>
              <a:gdLst>
                <a:gd name="T0" fmla="*/ 970 w 975"/>
                <a:gd name="T1" fmla="*/ 48 h 101"/>
                <a:gd name="T2" fmla="*/ 970 w 975"/>
                <a:gd name="T3" fmla="*/ 0 h 101"/>
                <a:gd name="T4" fmla="*/ 0 w 975"/>
                <a:gd name="T5" fmla="*/ 24 h 101"/>
                <a:gd name="T6" fmla="*/ 0 w 975"/>
                <a:gd name="T7" fmla="*/ 101 h 101"/>
                <a:gd name="T8" fmla="*/ 970 w 975"/>
                <a:gd name="T9" fmla="*/ 48 h 101"/>
                <a:gd name="T10" fmla="*/ 97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038" name="Freeform 9">
              <a:extLst>
                <a:ext uri="{FF2B5EF4-FFF2-40B4-BE49-F238E27FC236}">
                  <a16:creationId xmlns:a16="http://schemas.microsoft.com/office/drawing/2014/main" id="{3DE9478A-0D93-5890-CAE4-CA45DDF7BAFA}"/>
                </a:ext>
              </a:extLst>
            </p:cNvPr>
            <p:cNvSpPr>
              <a:spLocks/>
            </p:cNvSpPr>
            <p:nvPr/>
          </p:nvSpPr>
          <p:spPr bwMode="hidden">
            <a:xfrm>
              <a:off x="3619" y="3815"/>
              <a:ext cx="2139" cy="198"/>
            </a:xfrm>
            <a:custGeom>
              <a:avLst/>
              <a:gdLst>
                <a:gd name="T0" fmla="*/ 2131 w 2141"/>
                <a:gd name="T1" fmla="*/ 0 h 198"/>
                <a:gd name="T2" fmla="*/ 0 w 2141"/>
                <a:gd name="T3" fmla="*/ 156 h 198"/>
                <a:gd name="T4" fmla="*/ 0 w 2141"/>
                <a:gd name="T5" fmla="*/ 198 h 198"/>
                <a:gd name="T6" fmla="*/ 2131 w 2141"/>
                <a:gd name="T7" fmla="*/ 0 h 198"/>
                <a:gd name="T8" fmla="*/ 213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42" name="Freeform 10">
              <a:extLst>
                <a:ext uri="{FF2B5EF4-FFF2-40B4-BE49-F238E27FC236}">
                  <a16:creationId xmlns:a16="http://schemas.microsoft.com/office/drawing/2014/main" id="{A6616B13-F85F-E93E-08D3-B79CA2CB1184}"/>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a:defRPr/>
              </a:pPr>
              <a:endParaRPr lang="es-CO"/>
            </a:p>
          </p:txBody>
        </p:sp>
        <p:sp>
          <p:nvSpPr>
            <p:cNvPr id="1040" name="Freeform 11">
              <a:extLst>
                <a:ext uri="{FF2B5EF4-FFF2-40B4-BE49-F238E27FC236}">
                  <a16:creationId xmlns:a16="http://schemas.microsoft.com/office/drawing/2014/main" id="{51E94546-3840-1781-C30A-2F75AB4770FC}"/>
                </a:ext>
              </a:extLst>
            </p:cNvPr>
            <p:cNvSpPr>
              <a:spLocks/>
            </p:cNvSpPr>
            <p:nvPr/>
          </p:nvSpPr>
          <p:spPr bwMode="hidden">
            <a:xfrm>
              <a:off x="2097" y="4043"/>
              <a:ext cx="2514" cy="276"/>
            </a:xfrm>
            <a:custGeom>
              <a:avLst/>
              <a:gdLst>
                <a:gd name="T0" fmla="*/ 2167 w 2517"/>
                <a:gd name="T1" fmla="*/ 276 h 276"/>
                <a:gd name="T2" fmla="*/ 2502 w 2517"/>
                <a:gd name="T3" fmla="*/ 204 h 276"/>
                <a:gd name="T4" fmla="*/ 2245 w 2517"/>
                <a:gd name="T5" fmla="*/ 0 h 276"/>
                <a:gd name="T6" fmla="*/ 0 w 2517"/>
                <a:gd name="T7" fmla="*/ 276 h 276"/>
                <a:gd name="T8" fmla="*/ 2167 w 2517"/>
                <a:gd name="T9" fmla="*/ 276 h 276"/>
                <a:gd name="T10" fmla="*/ 21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44" name="Freeform 12">
              <a:extLst>
                <a:ext uri="{FF2B5EF4-FFF2-40B4-BE49-F238E27FC236}">
                  <a16:creationId xmlns:a16="http://schemas.microsoft.com/office/drawing/2014/main" id="{0F3513AB-F40D-D6C4-0C95-DE2FED711CFC}"/>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a:defRPr/>
              </a:pPr>
              <a:endParaRPr lang="es-CO"/>
            </a:p>
          </p:txBody>
        </p:sp>
        <p:sp>
          <p:nvSpPr>
            <p:cNvPr id="1042" name="Freeform 13">
              <a:extLst>
                <a:ext uri="{FF2B5EF4-FFF2-40B4-BE49-F238E27FC236}">
                  <a16:creationId xmlns:a16="http://schemas.microsoft.com/office/drawing/2014/main" id="{D319B0A5-AE02-4F62-F226-ACE3BF7ABD8B}"/>
                </a:ext>
              </a:extLst>
            </p:cNvPr>
            <p:cNvSpPr>
              <a:spLocks/>
            </p:cNvSpPr>
            <p:nvPr/>
          </p:nvSpPr>
          <p:spPr bwMode="hidden">
            <a:xfrm>
              <a:off x="5030" y="3151"/>
              <a:ext cx="728" cy="240"/>
            </a:xfrm>
            <a:custGeom>
              <a:avLst/>
              <a:gdLst>
                <a:gd name="T0" fmla="*/ 724 w 729"/>
                <a:gd name="T1" fmla="*/ 240 h 240"/>
                <a:gd name="T2" fmla="*/ 0 w 729"/>
                <a:gd name="T3" fmla="*/ 0 h 240"/>
                <a:gd name="T4" fmla="*/ 0 w 729"/>
                <a:gd name="T5" fmla="*/ 6 h 240"/>
                <a:gd name="T6" fmla="*/ 724 w 729"/>
                <a:gd name="T7" fmla="*/ 240 h 240"/>
                <a:gd name="T8" fmla="*/ 72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46" name="Freeform 14">
              <a:extLst>
                <a:ext uri="{FF2B5EF4-FFF2-40B4-BE49-F238E27FC236}">
                  <a16:creationId xmlns:a16="http://schemas.microsoft.com/office/drawing/2014/main" id="{74FB7628-9B34-CF44-43D6-912059E3D5A1}"/>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a:defRPr/>
              </a:pPr>
              <a:endParaRPr lang="es-CO"/>
            </a:p>
          </p:txBody>
        </p:sp>
        <p:sp>
          <p:nvSpPr>
            <p:cNvPr id="1044" name="Freeform 15">
              <a:extLst>
                <a:ext uri="{FF2B5EF4-FFF2-40B4-BE49-F238E27FC236}">
                  <a16:creationId xmlns:a16="http://schemas.microsoft.com/office/drawing/2014/main" id="{2978BAEE-EA51-730A-B672-48C9B322E921}"/>
                </a:ext>
              </a:extLst>
            </p:cNvPr>
            <p:cNvSpPr>
              <a:spLocks/>
            </p:cNvSpPr>
            <p:nvPr/>
          </p:nvSpPr>
          <p:spPr bwMode="hidden">
            <a:xfrm>
              <a:off x="5030" y="3049"/>
              <a:ext cx="728" cy="318"/>
            </a:xfrm>
            <a:custGeom>
              <a:avLst/>
              <a:gdLst>
                <a:gd name="T0" fmla="*/ 724 w 729"/>
                <a:gd name="T1" fmla="*/ 318 h 318"/>
                <a:gd name="T2" fmla="*/ 724 w 729"/>
                <a:gd name="T3" fmla="*/ 312 h 318"/>
                <a:gd name="T4" fmla="*/ 0 w 729"/>
                <a:gd name="T5" fmla="*/ 0 h 318"/>
                <a:gd name="T6" fmla="*/ 0 w 729"/>
                <a:gd name="T7" fmla="*/ 54 h 318"/>
                <a:gd name="T8" fmla="*/ 724 w 729"/>
                <a:gd name="T9" fmla="*/ 318 h 318"/>
                <a:gd name="T10" fmla="*/ 72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48" name="Freeform 16">
              <a:extLst>
                <a:ext uri="{FF2B5EF4-FFF2-40B4-BE49-F238E27FC236}">
                  <a16:creationId xmlns:a16="http://schemas.microsoft.com/office/drawing/2014/main" id="{E15EDDAA-9398-C344-9CB8-8687774DEC6D}"/>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a:defRPr/>
              </a:pPr>
              <a:endParaRPr lang="es-CO"/>
            </a:p>
          </p:txBody>
        </p:sp>
        <p:sp>
          <p:nvSpPr>
            <p:cNvPr id="69649" name="Freeform 17">
              <a:extLst>
                <a:ext uri="{FF2B5EF4-FFF2-40B4-BE49-F238E27FC236}">
                  <a16:creationId xmlns:a16="http://schemas.microsoft.com/office/drawing/2014/main" id="{21B40F64-5FF0-6763-9A2F-AA64FE517176}"/>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a:defRPr/>
              </a:pPr>
              <a:endParaRPr lang="es-CO"/>
            </a:p>
          </p:txBody>
        </p:sp>
        <p:sp>
          <p:nvSpPr>
            <p:cNvPr id="69650" name="Freeform 18">
              <a:extLst>
                <a:ext uri="{FF2B5EF4-FFF2-40B4-BE49-F238E27FC236}">
                  <a16:creationId xmlns:a16="http://schemas.microsoft.com/office/drawing/2014/main" id="{0033261E-7769-CEA5-C0B4-51FE55BFA85F}"/>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a:defRPr/>
              </a:pPr>
              <a:endParaRPr lang="es-CO"/>
            </a:p>
          </p:txBody>
        </p:sp>
        <p:sp>
          <p:nvSpPr>
            <p:cNvPr id="1048" name="Freeform 19">
              <a:extLst>
                <a:ext uri="{FF2B5EF4-FFF2-40B4-BE49-F238E27FC236}">
                  <a16:creationId xmlns:a16="http://schemas.microsoft.com/office/drawing/2014/main" id="{EF96C671-5B9C-89C8-FFD0-D078618B4938}"/>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52" name="Freeform 20">
              <a:extLst>
                <a:ext uri="{FF2B5EF4-FFF2-40B4-BE49-F238E27FC236}">
                  <a16:creationId xmlns:a16="http://schemas.microsoft.com/office/drawing/2014/main" id="{7B19D374-9CFE-CB4E-9749-D0498547E78B}"/>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a:defRPr/>
              </a:pPr>
              <a:endParaRPr lang="es-CO"/>
            </a:p>
          </p:txBody>
        </p:sp>
        <p:sp>
          <p:nvSpPr>
            <p:cNvPr id="1050" name="Freeform 21">
              <a:extLst>
                <a:ext uri="{FF2B5EF4-FFF2-40B4-BE49-F238E27FC236}">
                  <a16:creationId xmlns:a16="http://schemas.microsoft.com/office/drawing/2014/main" id="{2AC37B78-6816-D683-E0A1-7939FDAF4A8A}"/>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54" name="Freeform 22">
              <a:extLst>
                <a:ext uri="{FF2B5EF4-FFF2-40B4-BE49-F238E27FC236}">
                  <a16:creationId xmlns:a16="http://schemas.microsoft.com/office/drawing/2014/main" id="{BB1508A3-3FCE-9FDA-2271-AADD1645F82B}"/>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a:defRPr/>
              </a:pPr>
              <a:endParaRPr lang="es-CO"/>
            </a:p>
          </p:txBody>
        </p:sp>
        <p:sp>
          <p:nvSpPr>
            <p:cNvPr id="69655" name="Freeform 23">
              <a:extLst>
                <a:ext uri="{FF2B5EF4-FFF2-40B4-BE49-F238E27FC236}">
                  <a16:creationId xmlns:a16="http://schemas.microsoft.com/office/drawing/2014/main" id="{444EC36B-AC49-A562-A7E9-91E54A04B4BD}"/>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a:defRPr/>
              </a:pPr>
              <a:endParaRPr lang="es-CO"/>
            </a:p>
          </p:txBody>
        </p:sp>
        <p:sp>
          <p:nvSpPr>
            <p:cNvPr id="69656" name="Freeform 24">
              <a:extLst>
                <a:ext uri="{FF2B5EF4-FFF2-40B4-BE49-F238E27FC236}">
                  <a16:creationId xmlns:a16="http://schemas.microsoft.com/office/drawing/2014/main" id="{15A37E7D-C708-4EC0-FD56-5E424911DDA9}"/>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a:defRPr/>
              </a:pPr>
              <a:endParaRPr lang="es-CO"/>
            </a:p>
          </p:txBody>
        </p:sp>
        <p:sp>
          <p:nvSpPr>
            <p:cNvPr id="1054" name="Freeform 25">
              <a:extLst>
                <a:ext uri="{FF2B5EF4-FFF2-40B4-BE49-F238E27FC236}">
                  <a16:creationId xmlns:a16="http://schemas.microsoft.com/office/drawing/2014/main" id="{D0619B67-0707-651F-2DBF-947D65F33835}"/>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58" name="Freeform 26">
              <a:extLst>
                <a:ext uri="{FF2B5EF4-FFF2-40B4-BE49-F238E27FC236}">
                  <a16:creationId xmlns:a16="http://schemas.microsoft.com/office/drawing/2014/main" id="{58875671-A35E-BEB9-19D0-5AC0C5C7C9C5}"/>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a:defRPr/>
              </a:pPr>
              <a:endParaRPr lang="es-CO"/>
            </a:p>
          </p:txBody>
        </p:sp>
        <p:sp>
          <p:nvSpPr>
            <p:cNvPr id="69659" name="Freeform 27">
              <a:extLst>
                <a:ext uri="{FF2B5EF4-FFF2-40B4-BE49-F238E27FC236}">
                  <a16:creationId xmlns:a16="http://schemas.microsoft.com/office/drawing/2014/main" id="{F7814CD1-5113-8CAD-4F44-4D7C54501581}"/>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a:defRPr/>
              </a:pPr>
              <a:endParaRPr lang="es-CO"/>
            </a:p>
          </p:txBody>
        </p:sp>
        <p:sp>
          <p:nvSpPr>
            <p:cNvPr id="1057" name="Freeform 28">
              <a:extLst>
                <a:ext uri="{FF2B5EF4-FFF2-40B4-BE49-F238E27FC236}">
                  <a16:creationId xmlns:a16="http://schemas.microsoft.com/office/drawing/2014/main" id="{B1E7B878-CE74-062C-66F2-4A871A7C9452}"/>
                </a:ext>
              </a:extLst>
            </p:cNvPr>
            <p:cNvSpPr>
              <a:spLocks/>
            </p:cNvSpPr>
            <p:nvPr/>
          </p:nvSpPr>
          <p:spPr bwMode="hidden">
            <a:xfrm>
              <a:off x="5698" y="653"/>
              <a:ext cx="60" cy="311"/>
            </a:xfrm>
            <a:custGeom>
              <a:avLst/>
              <a:gdLst>
                <a:gd name="T0" fmla="*/ 0 w 60"/>
                <a:gd name="T1" fmla="*/ 144 h 312"/>
                <a:gd name="T2" fmla="*/ 60 w 60"/>
                <a:gd name="T3" fmla="*/ 30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61" name="Freeform 29">
              <a:extLst>
                <a:ext uri="{FF2B5EF4-FFF2-40B4-BE49-F238E27FC236}">
                  <a16:creationId xmlns:a16="http://schemas.microsoft.com/office/drawing/2014/main" id="{F5958768-C6D6-E0BD-2186-FC956C800BCB}"/>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a:defRPr/>
              </a:pPr>
              <a:endParaRPr lang="es-CO"/>
            </a:p>
          </p:txBody>
        </p:sp>
        <p:sp>
          <p:nvSpPr>
            <p:cNvPr id="1059" name="Freeform 30">
              <a:extLst>
                <a:ext uri="{FF2B5EF4-FFF2-40B4-BE49-F238E27FC236}">
                  <a16:creationId xmlns:a16="http://schemas.microsoft.com/office/drawing/2014/main" id="{239FE9A2-9975-69EE-00B1-AB4840988472}"/>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69663" name="Freeform 31">
              <a:extLst>
                <a:ext uri="{FF2B5EF4-FFF2-40B4-BE49-F238E27FC236}">
                  <a16:creationId xmlns:a16="http://schemas.microsoft.com/office/drawing/2014/main" id="{E939E6F2-F6AE-F9AE-669C-1EC2B3887530}"/>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a:defRPr/>
              </a:pPr>
              <a:endParaRPr lang="es-CO"/>
            </a:p>
          </p:txBody>
        </p:sp>
        <p:sp>
          <p:nvSpPr>
            <p:cNvPr id="69664" name="Freeform 32">
              <a:extLst>
                <a:ext uri="{FF2B5EF4-FFF2-40B4-BE49-F238E27FC236}">
                  <a16:creationId xmlns:a16="http://schemas.microsoft.com/office/drawing/2014/main" id="{5BBE1540-800B-9235-DB35-F9AF5A99A809}"/>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a:defRPr/>
              </a:pPr>
              <a:endParaRPr lang="es-CO"/>
            </a:p>
          </p:txBody>
        </p:sp>
        <p:sp>
          <p:nvSpPr>
            <p:cNvPr id="69665" name="Freeform 33">
              <a:extLst>
                <a:ext uri="{FF2B5EF4-FFF2-40B4-BE49-F238E27FC236}">
                  <a16:creationId xmlns:a16="http://schemas.microsoft.com/office/drawing/2014/main" id="{F35FC051-B91C-81DD-1CE3-512DC8E2F287}"/>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a:defRPr/>
              </a:pPr>
              <a:endParaRPr lang="es-CO"/>
            </a:p>
          </p:txBody>
        </p:sp>
        <p:sp>
          <p:nvSpPr>
            <p:cNvPr id="69666" name="Freeform 34">
              <a:extLst>
                <a:ext uri="{FF2B5EF4-FFF2-40B4-BE49-F238E27FC236}">
                  <a16:creationId xmlns:a16="http://schemas.microsoft.com/office/drawing/2014/main" id="{C0867604-281E-F689-6B42-3C96E60BD3A2}"/>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s-CO"/>
            </a:p>
          </p:txBody>
        </p:sp>
        <p:sp>
          <p:nvSpPr>
            <p:cNvPr id="69667" name="Freeform 35">
              <a:extLst>
                <a:ext uri="{FF2B5EF4-FFF2-40B4-BE49-F238E27FC236}">
                  <a16:creationId xmlns:a16="http://schemas.microsoft.com/office/drawing/2014/main" id="{7CDAF45D-21E3-6816-608E-8E27B492EE55}"/>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a:defRPr/>
              </a:pPr>
              <a:endParaRPr lang="es-CO"/>
            </a:p>
          </p:txBody>
        </p:sp>
        <p:sp>
          <p:nvSpPr>
            <p:cNvPr id="69668" name="Freeform 36">
              <a:extLst>
                <a:ext uri="{FF2B5EF4-FFF2-40B4-BE49-F238E27FC236}">
                  <a16:creationId xmlns:a16="http://schemas.microsoft.com/office/drawing/2014/main" id="{604B2906-7968-1F8D-F262-AD730161929C}"/>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a:defRPr/>
              </a:pPr>
              <a:endParaRPr lang="es-CO"/>
            </a:p>
          </p:txBody>
        </p:sp>
        <p:sp>
          <p:nvSpPr>
            <p:cNvPr id="69669" name="Freeform 37">
              <a:extLst>
                <a:ext uri="{FF2B5EF4-FFF2-40B4-BE49-F238E27FC236}">
                  <a16:creationId xmlns:a16="http://schemas.microsoft.com/office/drawing/2014/main" id="{B4191A55-6CD4-39C9-5CFD-BA082682B47A}"/>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a:defRPr/>
              </a:pPr>
              <a:endParaRPr lang="es-CO"/>
            </a:p>
          </p:txBody>
        </p:sp>
        <p:sp>
          <p:nvSpPr>
            <p:cNvPr id="69670" name="Freeform 38">
              <a:extLst>
                <a:ext uri="{FF2B5EF4-FFF2-40B4-BE49-F238E27FC236}">
                  <a16:creationId xmlns:a16="http://schemas.microsoft.com/office/drawing/2014/main" id="{08C20BBA-A622-4D84-72EF-656C7C78E129}"/>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a:defRPr/>
              </a:pPr>
              <a:endParaRPr lang="es-CO"/>
            </a:p>
          </p:txBody>
        </p:sp>
        <p:grpSp>
          <p:nvGrpSpPr>
            <p:cNvPr id="1068" name="Group 39">
              <a:extLst>
                <a:ext uri="{FF2B5EF4-FFF2-40B4-BE49-F238E27FC236}">
                  <a16:creationId xmlns:a16="http://schemas.microsoft.com/office/drawing/2014/main" id="{3BF16ECE-37ED-8E57-D769-1F69D696600C}"/>
                </a:ext>
              </a:extLst>
            </p:cNvPr>
            <p:cNvGrpSpPr>
              <a:grpSpLocks/>
            </p:cNvGrpSpPr>
            <p:nvPr userDrawn="1"/>
          </p:nvGrpSpPr>
          <p:grpSpPr bwMode="auto">
            <a:xfrm>
              <a:off x="0" y="1632"/>
              <a:ext cx="5758" cy="1858"/>
              <a:chOff x="0" y="1632"/>
              <a:chExt cx="5758" cy="1858"/>
            </a:xfrm>
          </p:grpSpPr>
          <p:sp>
            <p:nvSpPr>
              <p:cNvPr id="69672" name="Freeform 40">
                <a:extLst>
                  <a:ext uri="{FF2B5EF4-FFF2-40B4-BE49-F238E27FC236}">
                    <a16:creationId xmlns:a16="http://schemas.microsoft.com/office/drawing/2014/main" id="{4707393F-9778-9379-06DC-5F2449E44FA6}"/>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a:defRPr/>
                </a:pPr>
                <a:endParaRPr lang="es-CO"/>
              </a:p>
            </p:txBody>
          </p:sp>
          <p:sp>
            <p:nvSpPr>
              <p:cNvPr id="69673" name="Freeform 41">
                <a:extLst>
                  <a:ext uri="{FF2B5EF4-FFF2-40B4-BE49-F238E27FC236}">
                    <a16:creationId xmlns:a16="http://schemas.microsoft.com/office/drawing/2014/main" id="{403BF5BB-E023-338B-E368-35DEC526807F}"/>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a:defRPr/>
                </a:pPr>
                <a:endParaRPr lang="es-CO"/>
              </a:p>
            </p:txBody>
          </p:sp>
        </p:grpSp>
      </p:grpSp>
      <p:sp>
        <p:nvSpPr>
          <p:cNvPr id="69674" name="Rectangle 42">
            <a:extLst>
              <a:ext uri="{FF2B5EF4-FFF2-40B4-BE49-F238E27FC236}">
                <a16:creationId xmlns:a16="http://schemas.microsoft.com/office/drawing/2014/main" id="{58FEA2C3-B730-8AE8-7EC5-C3531BAF513D}"/>
              </a:ext>
            </a:extLst>
          </p:cNvPr>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altLang="es-CO"/>
              <a:t>Haga clic para cambiar el estilo de título	</a:t>
            </a:r>
          </a:p>
        </p:txBody>
      </p:sp>
      <p:sp>
        <p:nvSpPr>
          <p:cNvPr id="69675" name="Rectangle 43">
            <a:extLst>
              <a:ext uri="{FF2B5EF4-FFF2-40B4-BE49-F238E27FC236}">
                <a16:creationId xmlns:a16="http://schemas.microsoft.com/office/drawing/2014/main" id="{2B59CF5F-39B5-0612-7AF6-73E94357EE1C}"/>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altLang="es-CO"/>
              <a:t>Haga clic para modificar el estilo de texto del patrón</a:t>
            </a:r>
          </a:p>
          <a:p>
            <a:pPr lvl="1"/>
            <a:r>
              <a:rPr lang="es-ES" altLang="es-CO"/>
              <a:t>Segundo nivel</a:t>
            </a:r>
          </a:p>
          <a:p>
            <a:pPr lvl="2"/>
            <a:r>
              <a:rPr lang="es-ES" altLang="es-CO"/>
              <a:t>Tercer nivel</a:t>
            </a:r>
          </a:p>
          <a:p>
            <a:pPr lvl="3"/>
            <a:r>
              <a:rPr lang="es-ES" altLang="es-CO"/>
              <a:t>Cuarto nivel</a:t>
            </a:r>
          </a:p>
          <a:p>
            <a:pPr lvl="4"/>
            <a:r>
              <a:rPr lang="es-ES" altLang="es-CO"/>
              <a:t>Quinto nivel</a:t>
            </a:r>
          </a:p>
        </p:txBody>
      </p:sp>
      <p:sp>
        <p:nvSpPr>
          <p:cNvPr id="69676" name="Rectangle 44">
            <a:extLst>
              <a:ext uri="{FF2B5EF4-FFF2-40B4-BE49-F238E27FC236}">
                <a16:creationId xmlns:a16="http://schemas.microsoft.com/office/drawing/2014/main" id="{0B6A94F0-093E-68A1-71DB-00E0A56178CC}"/>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s-ES" altLang="es-CO"/>
          </a:p>
        </p:txBody>
      </p:sp>
      <p:sp>
        <p:nvSpPr>
          <p:cNvPr id="69677" name="Rectangle 45">
            <a:extLst>
              <a:ext uri="{FF2B5EF4-FFF2-40B4-BE49-F238E27FC236}">
                <a16:creationId xmlns:a16="http://schemas.microsoft.com/office/drawing/2014/main" id="{FA7B70FF-B07F-F0B8-17FB-15AADE345601}"/>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s-ES" altLang="es-CO"/>
          </a:p>
        </p:txBody>
      </p:sp>
      <p:sp>
        <p:nvSpPr>
          <p:cNvPr id="69678" name="Rectangle 46">
            <a:extLst>
              <a:ext uri="{FF2B5EF4-FFF2-40B4-BE49-F238E27FC236}">
                <a16:creationId xmlns:a16="http://schemas.microsoft.com/office/drawing/2014/main" id="{AD1FF0E8-AAC2-F387-0D93-3DDB5BCDD7ED}"/>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78CD727D-1352-40E4-AAC9-2F75FD5A0497}" type="slidenum">
              <a:rPr lang="es-ES" altLang="es-CO"/>
              <a:pPr>
                <a:defRPr/>
              </a:pPr>
              <a:t>‹Nº›</a:t>
            </a:fld>
            <a:endParaRPr lang="es-ES" altLang="es-CO"/>
          </a:p>
        </p:txBody>
      </p:sp>
    </p:spTree>
  </p:cSld>
  <p:clrMap bg1="dk2" tx1="lt1" bg2="dk1" tx2="lt2" accent1="accent1" accent2="accent2" accent3="accent3" accent4="accent4" accent5="accent5" accent6="accent6" hlink="hlink" folHlink="folHlink"/>
  <p:sldLayoutIdLst>
    <p:sldLayoutId id="2147483752"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ransition spd="med">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674"/>
                                        </p:tgtEl>
                                        <p:attrNameLst>
                                          <p:attrName>style.visibility</p:attrName>
                                        </p:attrNameLst>
                                      </p:cBhvr>
                                      <p:to>
                                        <p:strVal val="visible"/>
                                      </p:to>
                                    </p:set>
                                    <p:animEffect transition="in" filter="fade">
                                      <p:cBhvr>
                                        <p:cTn id="7" dur="2000"/>
                                        <p:tgtEl>
                                          <p:spTgt spid="696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9675"/>
                                        </p:tgtEl>
                                        <p:attrNameLst>
                                          <p:attrName>style.visibility</p:attrName>
                                        </p:attrNameLst>
                                      </p:cBhvr>
                                      <p:to>
                                        <p:strVal val="visible"/>
                                      </p:to>
                                    </p:set>
                                    <p:animEffect transition="in" filter="fade">
                                      <p:cBhvr>
                                        <p:cTn id="10" dur="2000"/>
                                        <p:tgtEl>
                                          <p:spTgt spid="69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74" grpId="0"/>
      <p:bldP spid="69675" grpId="0">
        <p:tmplLst>
          <p:tmpl>
            <p:tnLst>
              <p:par>
                <p:cTn presetID="10" presetClass="entr" presetSubtype="0" fill="hold" nodeType="withEffect">
                  <p:stCondLst>
                    <p:cond delay="0"/>
                  </p:stCondLst>
                  <p:childTnLst>
                    <p:set>
                      <p:cBhvr>
                        <p:cTn dur="1" fill="hold">
                          <p:stCondLst>
                            <p:cond delay="0"/>
                          </p:stCondLst>
                        </p:cTn>
                        <p:tgtEl>
                          <p:spTgt spid="69675"/>
                        </p:tgtEl>
                        <p:attrNameLst>
                          <p:attrName>style.visibility</p:attrName>
                        </p:attrNameLst>
                      </p:cBhvr>
                      <p:to>
                        <p:strVal val="visible"/>
                      </p:to>
                    </p:set>
                    <p:animEffect transition="in" filter="fade">
                      <p:cBhvr>
                        <p:cTn dur="2000"/>
                        <p:tgtEl>
                          <p:spTgt spid="69675"/>
                        </p:tgtEl>
                      </p:cBhvr>
                    </p:animEffect>
                  </p:childTnLst>
                </p:cTn>
              </p:par>
            </p:tnLst>
          </p:tmpl>
        </p:tmplLst>
      </p:bldP>
    </p:bldLst>
  </p:timing>
  <p:txStyles>
    <p:titleStyle>
      <a:lvl1pPr algn="ctr" rtl="0" eaLnBrk="1" fontAlgn="base" hangingPunct="1">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1" fontAlgn="base" hangingPunct="1">
        <a:spcBef>
          <a:spcPct val="20000"/>
        </a:spcBef>
        <a:spcAft>
          <a:spcPct val="0"/>
        </a:spcAft>
        <a:buClr>
          <a:schemeClr val="hlink"/>
        </a:buClr>
        <a:buSzPct val="90000"/>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1" fontAlgn="base" hangingPunct="1">
        <a:spcBef>
          <a:spcPct val="20000"/>
        </a:spcBef>
        <a:spcAft>
          <a:spcPct val="0"/>
        </a:spcAft>
        <a:buClr>
          <a:schemeClr val="accent2"/>
        </a:buClr>
        <a:buSzPct val="90000"/>
        <a:buFont typeface="Wingdings" panose="05000000000000000000" pitchFamily="2" charset="2"/>
        <a:buBlip>
          <a:blip r:embed="rId14"/>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1" fontAlgn="base" hangingPunct="1">
        <a:spcBef>
          <a:spcPct val="20000"/>
        </a:spcBef>
        <a:spcAft>
          <a:spcPct val="0"/>
        </a:spcAft>
        <a:buClr>
          <a:schemeClr val="folHlink"/>
        </a:buClr>
        <a:buSzPct val="90000"/>
        <a:buFont typeface="Wingdings" panose="05000000000000000000" pitchFamily="2" charset="2"/>
        <a:buBlip>
          <a:blip r:embed="rId15"/>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a:extLst>
              <a:ext uri="{FF2B5EF4-FFF2-40B4-BE49-F238E27FC236}">
                <a16:creationId xmlns:a16="http://schemas.microsoft.com/office/drawing/2014/main" id="{BF7A37B3-1E99-B211-0244-FBF73243E169}"/>
              </a:ext>
            </a:extLst>
          </p:cNvPr>
          <p:cNvSpPr>
            <a:spLocks noGrp="1" noChangeArrowheads="1"/>
          </p:cNvSpPr>
          <p:nvPr>
            <p:ph type="ctrTitle"/>
          </p:nvPr>
        </p:nvSpPr>
        <p:spPr>
          <a:xfrm>
            <a:off x="70992" y="1651000"/>
            <a:ext cx="9073008" cy="1828800"/>
          </a:xfrm>
        </p:spPr>
        <p:txBody>
          <a:bodyPr/>
          <a:lstStyle/>
          <a:p>
            <a:pPr eaLnBrk="1" hangingPunct="1">
              <a:defRPr/>
            </a:pPr>
            <a:r>
              <a:rPr lang="es-CO" altLang="es-CO" sz="4000" b="1" dirty="0"/>
              <a:t>EL ARBITRAJE CON ENTIDADES PÚBLICAS</a:t>
            </a:r>
            <a:endParaRPr lang="es-ES" altLang="es-CO" sz="4000" b="1" dirty="0"/>
          </a:p>
        </p:txBody>
      </p:sp>
      <p:sp>
        <p:nvSpPr>
          <p:cNvPr id="135173" name="Rectangle 5">
            <a:extLst>
              <a:ext uri="{FF2B5EF4-FFF2-40B4-BE49-F238E27FC236}">
                <a16:creationId xmlns:a16="http://schemas.microsoft.com/office/drawing/2014/main" id="{2F86E39B-EA18-41B2-6F41-F4286F14F49D}"/>
              </a:ext>
            </a:extLst>
          </p:cNvPr>
          <p:cNvSpPr>
            <a:spLocks noGrp="1" noChangeArrowheads="1"/>
          </p:cNvSpPr>
          <p:nvPr>
            <p:ph type="subTitle" idx="1"/>
          </p:nvPr>
        </p:nvSpPr>
        <p:spPr>
          <a:xfrm>
            <a:off x="1371600" y="4292600"/>
            <a:ext cx="6400800" cy="1752600"/>
          </a:xfrm>
        </p:spPr>
        <p:txBody>
          <a:bodyPr/>
          <a:lstStyle/>
          <a:p>
            <a:pPr eaLnBrk="1" hangingPunct="1">
              <a:defRPr/>
            </a:pPr>
            <a:r>
              <a:rPr lang="es-CO" altLang="es-CO" dirty="0"/>
              <a:t>Aida Patricia Hernández Silva</a:t>
            </a:r>
          </a:p>
        </p:txBody>
      </p:sp>
    </p:spTree>
  </p:cSld>
  <p:clrMapOvr>
    <a:masterClrMapping/>
  </p:clrMapOvr>
  <p:transition spd="med">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14A0F-FE23-A100-3DA2-946B7017ED16}"/>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CADC7BBD-C035-2363-7E57-E6AC8CA06363}"/>
              </a:ext>
            </a:extLst>
          </p:cNvPr>
          <p:cNvSpPr>
            <a:spLocks noGrp="1" noChangeArrowheads="1"/>
          </p:cNvSpPr>
          <p:nvPr>
            <p:ph type="body" idx="1"/>
          </p:nvPr>
        </p:nvSpPr>
        <p:spPr>
          <a:xfrm>
            <a:off x="359532" y="332655"/>
            <a:ext cx="7884876" cy="6336705"/>
          </a:xfrm>
        </p:spPr>
        <p:txBody>
          <a:bodyPr>
            <a:normAutofit fontScale="62500" lnSpcReduction="20000"/>
          </a:bodyPr>
          <a:lstStyle/>
          <a:p>
            <a:pPr marL="0" indent="0" algn="just">
              <a:buNone/>
              <a:defRPr/>
            </a:pPr>
            <a:r>
              <a:rPr lang="es-ES" dirty="0">
                <a:effectLst/>
              </a:rPr>
              <a:t> </a:t>
            </a:r>
          </a:p>
          <a:p>
            <a:pPr marL="0" indent="0" algn="just">
              <a:buNone/>
              <a:defRPr/>
            </a:pPr>
            <a:endParaRPr lang="es-CO" altLang="es-CO" sz="2000" b="1" dirty="0"/>
          </a:p>
          <a:p>
            <a:pPr marL="0" indent="0" algn="ctr">
              <a:buNone/>
            </a:pPr>
            <a:r>
              <a:rPr lang="es-MX" b="1" dirty="0">
                <a:effectLst/>
              </a:rPr>
              <a:t>ARBITRAJE Y ENTIDADES PÚBLICAS</a:t>
            </a:r>
          </a:p>
          <a:p>
            <a:pPr marL="0" indent="0" algn="just">
              <a:buNone/>
            </a:pPr>
            <a:endParaRPr lang="es-MX" b="1" dirty="0">
              <a:effectLst/>
            </a:endParaRPr>
          </a:p>
          <a:p>
            <a:pPr marL="0" indent="0" algn="just">
              <a:buNone/>
            </a:pPr>
            <a:r>
              <a:rPr lang="es-MX" b="1" dirty="0">
                <a:effectLst/>
              </a:rPr>
              <a:t>LEY 1563 DE 2012</a:t>
            </a:r>
          </a:p>
          <a:p>
            <a:pPr marL="0" indent="0" algn="just">
              <a:buNone/>
            </a:pPr>
            <a:endParaRPr lang="es-MX" b="1" dirty="0">
              <a:effectLst/>
            </a:endParaRPr>
          </a:p>
          <a:p>
            <a:pPr marL="0" indent="0" algn="just">
              <a:buNone/>
            </a:pPr>
            <a:r>
              <a:rPr lang="es-MX" b="1" dirty="0">
                <a:effectLst/>
              </a:rPr>
              <a:t>ARTÍCULO 1o. DEFINICIÓN, MODALIDADES Y PRINCIPIOS.</a:t>
            </a:r>
            <a:r>
              <a:rPr lang="es-MX" dirty="0">
                <a:effectLst/>
              </a:rPr>
              <a:t> El arbitraje es un mecanismo alternativo de solución de conflictos mediante el cual las partes defieren a árbitros la solución de una controversia relativa a asuntos de libre disposición o aquellos que la ley autorice.</a:t>
            </a:r>
          </a:p>
          <a:p>
            <a:pPr marL="0" indent="0" algn="just">
              <a:buNone/>
            </a:pPr>
            <a:r>
              <a:rPr lang="es-MX" dirty="0">
                <a:effectLst/>
              </a:rPr>
              <a:t>El arbitraje se rige por los principios y reglas de imparcialidad, idoneidad, celeridad, igualdad, oralidad, publicidad y contradicción.</a:t>
            </a:r>
          </a:p>
          <a:p>
            <a:pPr marL="0" indent="0" algn="just">
              <a:buNone/>
            </a:pPr>
            <a:r>
              <a:rPr lang="es-MX" dirty="0">
                <a:effectLst/>
              </a:rPr>
              <a:t>El laudo arbitral es la sentencia que profiere el tribunal de arbitraje. El laudo puede ser en derecho, en equidad o técnico.</a:t>
            </a:r>
          </a:p>
          <a:p>
            <a:pPr marL="0" indent="0" algn="just">
              <a:buNone/>
            </a:pPr>
            <a:r>
              <a:rPr lang="es-MX" dirty="0">
                <a:effectLst/>
              </a:rPr>
              <a:t>En los tribunales en que intervenga una entidad pública o quien desempeñe funciones administrativas, si las controversias han surgido por causa o con ocasión de la celebración, desarrollo, ejecución, interpretación, terminación y liquidación de contratos estatales, incluyendo las consecuencias económicas de los actos administrativos expedidos en ejercicio de facultades excepcionales, el laudo deberá proferirse en derecho.</a:t>
            </a:r>
          </a:p>
          <a:p>
            <a:pPr marL="0" indent="0" algn="just">
              <a:buNone/>
              <a:defRPr/>
            </a:pPr>
            <a:endParaRPr lang="es-CO" sz="2000" dirty="0">
              <a:effectLst/>
            </a:endParaRPr>
          </a:p>
        </p:txBody>
      </p:sp>
    </p:spTree>
    <p:extLst>
      <p:ext uri="{BB962C8B-B14F-4D97-AF65-F5344CB8AC3E}">
        <p14:creationId xmlns:p14="http://schemas.microsoft.com/office/powerpoint/2010/main" val="217655786"/>
      </p:ext>
    </p:extLst>
  </p:cSld>
  <p:clrMapOvr>
    <a:masterClrMapping/>
  </p:clrMapOvr>
  <p:transition spd="med">
    <p:blind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CE88A-2869-6630-444C-9A196CB3D55C}"/>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7E0DE2E8-E0B4-EABE-0084-06D27A2227D9}"/>
              </a:ext>
            </a:extLst>
          </p:cNvPr>
          <p:cNvSpPr>
            <a:spLocks noGrp="1" noChangeArrowheads="1"/>
          </p:cNvSpPr>
          <p:nvPr>
            <p:ph type="body" idx="1"/>
          </p:nvPr>
        </p:nvSpPr>
        <p:spPr>
          <a:xfrm>
            <a:off x="359532" y="332655"/>
            <a:ext cx="7884876" cy="6336705"/>
          </a:xfrm>
        </p:spPr>
        <p:txBody>
          <a:bodyPr>
            <a:noAutofit/>
          </a:bodyPr>
          <a:lstStyle/>
          <a:p>
            <a:pPr marL="0" indent="0" algn="just">
              <a:buNone/>
              <a:defRPr/>
            </a:pPr>
            <a:r>
              <a:rPr lang="es-ES" dirty="0">
                <a:effectLst/>
              </a:rPr>
              <a:t> </a:t>
            </a:r>
            <a:endParaRPr lang="es-ES" altLang="es-CO" sz="2000" b="1" dirty="0">
              <a:effectLst/>
            </a:endParaRPr>
          </a:p>
          <a:p>
            <a:pPr marL="0" indent="0" algn="just">
              <a:buNone/>
              <a:defRPr/>
            </a:pPr>
            <a:r>
              <a:rPr lang="es-CO" sz="2000" b="1" dirty="0">
                <a:effectLst/>
              </a:rPr>
              <a:t>Arbitraje en que intervenga una entidad pública o que dirima litigio derivado de un contrato estatal?</a:t>
            </a:r>
          </a:p>
          <a:p>
            <a:pPr marL="0" indent="0" algn="just">
              <a:buNone/>
              <a:defRPr/>
            </a:pPr>
            <a:endParaRPr lang="es-CO" sz="2000" dirty="0">
              <a:effectLst/>
            </a:endParaRPr>
          </a:p>
          <a:p>
            <a:pPr marL="0" indent="0" algn="just">
              <a:buNone/>
              <a:defRPr/>
            </a:pPr>
            <a:r>
              <a:rPr lang="es-CO" sz="2000" dirty="0">
                <a:effectLst/>
              </a:rPr>
              <a:t>Ley 1563 de2012</a:t>
            </a:r>
          </a:p>
          <a:p>
            <a:pPr marL="0" indent="0" algn="just">
              <a:buNone/>
              <a:defRPr/>
            </a:pPr>
            <a:r>
              <a:rPr lang="es-CO" sz="2000" dirty="0">
                <a:effectLst/>
              </a:rPr>
              <a:t>Art. 1 entidad pública</a:t>
            </a:r>
          </a:p>
          <a:p>
            <a:pPr marL="0" indent="0" algn="just">
              <a:buNone/>
              <a:defRPr/>
            </a:pPr>
            <a:r>
              <a:rPr lang="es-CO" sz="2000" dirty="0">
                <a:effectLst/>
              </a:rPr>
              <a:t>Art.16 Estado o alguna de sus entidades</a:t>
            </a:r>
          </a:p>
          <a:p>
            <a:pPr marL="0" indent="0" algn="just">
              <a:buNone/>
              <a:defRPr/>
            </a:pPr>
            <a:r>
              <a:rPr lang="es-CO" sz="2000" dirty="0">
                <a:effectLst/>
              </a:rPr>
              <a:t>Art. 46: entidad pública</a:t>
            </a:r>
          </a:p>
          <a:p>
            <a:pPr marL="0" indent="0" algn="just">
              <a:buNone/>
              <a:defRPr/>
            </a:pPr>
            <a:endParaRPr lang="es-CO" sz="2000" dirty="0">
              <a:effectLst/>
            </a:endParaRPr>
          </a:p>
          <a:p>
            <a:pPr marL="0" indent="0" algn="just">
              <a:buNone/>
              <a:defRPr/>
            </a:pPr>
            <a:r>
              <a:rPr lang="es-CO" sz="2000" dirty="0">
                <a:effectLst/>
              </a:rPr>
              <a:t>Ley de infraestructura 1682 de 2013</a:t>
            </a:r>
          </a:p>
          <a:p>
            <a:pPr marL="0" indent="0" algn="just">
              <a:buNone/>
              <a:defRPr/>
            </a:pPr>
            <a:r>
              <a:rPr lang="es-CO" sz="2000" dirty="0">
                <a:effectLst/>
              </a:rPr>
              <a:t>Art.14 Contrato Estatal</a:t>
            </a:r>
          </a:p>
          <a:p>
            <a:pPr marL="0" indent="0" algn="just">
              <a:buNone/>
              <a:defRPr/>
            </a:pPr>
            <a:endParaRPr lang="es-CO" sz="2000" dirty="0">
              <a:effectLst/>
            </a:endParaRPr>
          </a:p>
        </p:txBody>
      </p:sp>
    </p:spTree>
    <p:extLst>
      <p:ext uri="{BB962C8B-B14F-4D97-AF65-F5344CB8AC3E}">
        <p14:creationId xmlns:p14="http://schemas.microsoft.com/office/powerpoint/2010/main" val="883979295"/>
      </p:ext>
    </p:extLst>
  </p:cSld>
  <p:clrMapOvr>
    <a:masterClrMapping/>
  </p:clrMapOvr>
  <p:transition spd="med">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207D-FCB5-8B4F-71B5-1D650AAB68FB}"/>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ECD33B51-8B93-EB58-F22F-1DD3B99ECDF9}"/>
              </a:ext>
            </a:extLst>
          </p:cNvPr>
          <p:cNvSpPr>
            <a:spLocks noGrp="1" noChangeArrowheads="1"/>
          </p:cNvSpPr>
          <p:nvPr>
            <p:ph type="body" idx="1"/>
          </p:nvPr>
        </p:nvSpPr>
        <p:spPr>
          <a:xfrm>
            <a:off x="359532" y="332655"/>
            <a:ext cx="7884876" cy="6336705"/>
          </a:xfrm>
        </p:spPr>
        <p:txBody>
          <a:bodyPr>
            <a:normAutofit fontScale="92500" lnSpcReduction="10000"/>
          </a:bodyPr>
          <a:lstStyle/>
          <a:p>
            <a:pPr marL="0" indent="0" algn="ctr">
              <a:buNone/>
              <a:defRPr/>
            </a:pPr>
            <a:r>
              <a:rPr lang="es-CO" altLang="es-CO" sz="2000" b="1" dirty="0"/>
              <a:t>Puntos relevantes del arbitraje con entidades públicas</a:t>
            </a:r>
          </a:p>
          <a:p>
            <a:pPr marL="0" indent="0" algn="just">
              <a:buNone/>
              <a:defRPr/>
            </a:pPr>
            <a:endParaRPr lang="es-CO" sz="2000" b="1" dirty="0">
              <a:effectLst/>
            </a:endParaRPr>
          </a:p>
          <a:p>
            <a:pPr marL="0" indent="0" algn="just">
              <a:buNone/>
              <a:defRPr/>
            </a:pPr>
            <a:r>
              <a:rPr lang="es-CO" sz="2000" b="1" dirty="0">
                <a:effectLst/>
              </a:rPr>
              <a:t>. </a:t>
            </a:r>
            <a:r>
              <a:rPr lang="es-CO" sz="2000" dirty="0">
                <a:effectLst/>
              </a:rPr>
              <a:t>Laudo en derecho</a:t>
            </a:r>
          </a:p>
          <a:p>
            <a:pPr marL="0" indent="0" algn="just">
              <a:buNone/>
              <a:defRPr/>
            </a:pPr>
            <a:endParaRPr lang="es-CO" sz="2000" dirty="0">
              <a:effectLst/>
            </a:endParaRPr>
          </a:p>
          <a:p>
            <a:pPr marL="0" indent="0" algn="just">
              <a:buNone/>
              <a:defRPr/>
            </a:pPr>
            <a:r>
              <a:rPr lang="es-CO" sz="2000" dirty="0">
                <a:effectLst/>
              </a:rPr>
              <a:t>. Límite cuantitativo para árbitros y secretarios</a:t>
            </a:r>
          </a:p>
          <a:p>
            <a:pPr marL="0" indent="0" algn="just">
              <a:buNone/>
              <a:defRPr/>
            </a:pPr>
            <a:endParaRPr lang="es-CO" sz="2000" dirty="0">
              <a:effectLst/>
            </a:endParaRPr>
          </a:p>
          <a:p>
            <a:pPr marL="0" indent="0" algn="just">
              <a:buNone/>
              <a:defRPr/>
            </a:pPr>
            <a:r>
              <a:rPr lang="es-CO" sz="2000" dirty="0">
                <a:effectLst/>
              </a:rPr>
              <a:t>. Materias con restricciones</a:t>
            </a:r>
          </a:p>
          <a:p>
            <a:pPr marL="0" indent="0" algn="just">
              <a:buNone/>
              <a:defRPr/>
            </a:pPr>
            <a:endParaRPr lang="es-CO" sz="2000" dirty="0">
              <a:effectLst/>
            </a:endParaRPr>
          </a:p>
          <a:p>
            <a:pPr marL="0" indent="0" algn="just">
              <a:buNone/>
              <a:defRPr/>
            </a:pPr>
            <a:r>
              <a:rPr lang="es-CO" sz="2000" dirty="0">
                <a:effectLst/>
              </a:rPr>
              <a:t>. Presupuestos de la acción: Caducidad, legitimación en la causa por activa y por pasiva.</a:t>
            </a:r>
          </a:p>
          <a:p>
            <a:pPr marL="0" indent="0" algn="just">
              <a:buNone/>
              <a:defRPr/>
            </a:pPr>
            <a:endParaRPr lang="es-CO" sz="2000" dirty="0">
              <a:effectLst/>
            </a:endParaRPr>
          </a:p>
          <a:p>
            <a:pPr marL="0" indent="0" algn="just">
              <a:buNone/>
              <a:defRPr/>
            </a:pPr>
            <a:r>
              <a:rPr lang="es-CO" sz="2000" dirty="0">
                <a:effectLst/>
              </a:rPr>
              <a:t>. Intervención Ministerio Público y ANDJE (art.12 inciso 3 ley 1563 de 2012)</a:t>
            </a:r>
          </a:p>
          <a:p>
            <a:pPr marL="0" indent="0" algn="just">
              <a:buNone/>
              <a:defRPr/>
            </a:pPr>
            <a:endParaRPr lang="es-CO" sz="2000" dirty="0">
              <a:effectLst/>
            </a:endParaRPr>
          </a:p>
          <a:p>
            <a:pPr marL="0" indent="0" algn="just">
              <a:buNone/>
              <a:defRPr/>
            </a:pPr>
            <a:r>
              <a:rPr lang="es-CO" sz="2000" dirty="0">
                <a:effectLst/>
              </a:rPr>
              <a:t>. Impedimentos y recusaciones de los árbitros (causales del CGP y del CPACA, Art. 16 inc.3Ley 1563</a:t>
            </a:r>
          </a:p>
          <a:p>
            <a:pPr marL="0" indent="0" algn="just">
              <a:buNone/>
              <a:defRPr/>
            </a:pPr>
            <a:endParaRPr lang="es-CO" sz="2000" dirty="0">
              <a:effectLst/>
            </a:endParaRPr>
          </a:p>
          <a:p>
            <a:pPr marL="0" indent="0" algn="just">
              <a:buNone/>
              <a:defRPr/>
            </a:pPr>
            <a:r>
              <a:rPr lang="es-CO" sz="2000" dirty="0">
                <a:effectLst/>
              </a:rPr>
              <a:t>. Medidas cautelares y su trámite (art. 32 ley 1563)</a:t>
            </a:r>
          </a:p>
          <a:p>
            <a:pPr marL="0" indent="0" algn="just">
              <a:buNone/>
              <a:defRPr/>
            </a:pPr>
            <a:endParaRPr lang="es-CO" sz="2000" dirty="0">
              <a:effectLst/>
            </a:endParaRPr>
          </a:p>
          <a:p>
            <a:pPr marL="0" indent="0" algn="just">
              <a:buNone/>
              <a:defRPr/>
            </a:pPr>
            <a:r>
              <a:rPr lang="es-CO" sz="2000" dirty="0">
                <a:effectLst/>
              </a:rPr>
              <a:t>. Competencia y trámite del Recurso de Anulación (art. 46 ley 1563)</a:t>
            </a:r>
          </a:p>
        </p:txBody>
      </p:sp>
    </p:spTree>
    <p:extLst>
      <p:ext uri="{BB962C8B-B14F-4D97-AF65-F5344CB8AC3E}">
        <p14:creationId xmlns:p14="http://schemas.microsoft.com/office/powerpoint/2010/main" val="1169939404"/>
      </p:ext>
    </p:extLst>
  </p:cSld>
  <p:clrMapOvr>
    <a:masterClrMapping/>
  </p:clrMapOvr>
  <p:transition spd="med">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CBFC0-097C-EA26-9E97-671EB43F3440}"/>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F8487F20-D724-A490-BF16-588B450B7C33}"/>
              </a:ext>
            </a:extLst>
          </p:cNvPr>
          <p:cNvSpPr>
            <a:spLocks noGrp="1" noChangeArrowheads="1"/>
          </p:cNvSpPr>
          <p:nvPr>
            <p:ph type="body" idx="1"/>
          </p:nvPr>
        </p:nvSpPr>
        <p:spPr>
          <a:xfrm>
            <a:off x="179512" y="116632"/>
            <a:ext cx="8064896" cy="6552729"/>
          </a:xfrm>
        </p:spPr>
        <p:txBody>
          <a:bodyPr>
            <a:normAutofit fontScale="25000" lnSpcReduction="20000"/>
          </a:bodyPr>
          <a:lstStyle/>
          <a:p>
            <a:pPr marL="0" indent="0" algn="just">
              <a:buNone/>
              <a:defRPr/>
            </a:pPr>
            <a:r>
              <a:rPr lang="es-ES" dirty="0">
                <a:effectLst/>
              </a:rPr>
              <a:t> </a:t>
            </a:r>
          </a:p>
          <a:p>
            <a:pPr marL="0" indent="0" algn="ctr">
              <a:buNone/>
              <a:defRPr/>
            </a:pPr>
            <a:r>
              <a:rPr lang="es-CO" altLang="es-CO" sz="8000" b="1" dirty="0"/>
              <a:t>Arbitraje en ley de infraestructura, 1682 de 2013</a:t>
            </a:r>
          </a:p>
          <a:p>
            <a:pPr marL="0" indent="0" algn="just">
              <a:buNone/>
              <a:defRPr/>
            </a:pPr>
            <a:endParaRPr lang="es-CO" altLang="es-CO" sz="8000" b="1" dirty="0"/>
          </a:p>
          <a:p>
            <a:pPr marL="0" indent="0" algn="just">
              <a:buNone/>
              <a:defRPr/>
            </a:pPr>
            <a:r>
              <a:rPr lang="es-MX" sz="6000" dirty="0">
                <a:effectLst/>
              </a:rPr>
              <a:t>ARTÍCULO 14. SOLUCIÓN DE CONTROVERSIAS. Para la solución de las controversias surgidas por causa o con ocasión de la celebración, desarrollo, ejecución, interpretación, terminación y liquidación de contratos estatales, las partes podrán incluir cláusulas compromisorias, debiendo siempre observar lo previsto en la Ley 1563 de 2012 y demás normas que la adicionen, modifiquen, sustituyan o reglamenten, en especial, las normas que regulen el uso de mecanismos alternativos de solución de controversias para las entidades públicas.</a:t>
            </a:r>
          </a:p>
          <a:p>
            <a:pPr marL="0" indent="0" algn="just">
              <a:buNone/>
              <a:defRPr/>
            </a:pPr>
            <a:endParaRPr lang="es-MX" sz="6000" dirty="0">
              <a:effectLst/>
            </a:endParaRPr>
          </a:p>
          <a:p>
            <a:pPr marL="0" indent="0" algn="just">
              <a:buNone/>
              <a:defRPr/>
            </a:pPr>
            <a:r>
              <a:rPr lang="es-MX" sz="6000" dirty="0">
                <a:effectLst/>
              </a:rPr>
              <a:t>Así mismo, de manera especial aplicarán las siguientes reglas:</a:t>
            </a:r>
          </a:p>
          <a:p>
            <a:pPr marL="0" indent="0" algn="just">
              <a:buNone/>
              <a:defRPr/>
            </a:pPr>
            <a:endParaRPr lang="es-MX" sz="6000" dirty="0">
              <a:effectLst/>
            </a:endParaRPr>
          </a:p>
          <a:p>
            <a:pPr marL="0" indent="0" algn="just">
              <a:buNone/>
              <a:defRPr/>
            </a:pPr>
            <a:r>
              <a:rPr lang="es-MX" sz="6000" dirty="0">
                <a:effectLst/>
              </a:rPr>
              <a:t>a) &lt;Literal modificado por el artículo 2 de la Ley 1742 de 2014. El nuevo texto es el siguiente:&gt; Las decisiones proferidas en ejercicio de los mecanismos alternativos de solución de controversias relativas al contrato, deberán proferirse en derecha &lt;sic&gt;, salvo en el evento de la amigable composición en el que la decisión podrá adaptarse en equidad, de conformidad con el artículo 60 de la Ley 1563 de 2012.</a:t>
            </a:r>
          </a:p>
          <a:p>
            <a:pPr marL="0" indent="0" algn="just">
              <a:buNone/>
              <a:defRPr/>
            </a:pPr>
            <a:endParaRPr lang="es-MX" sz="6000" dirty="0">
              <a:effectLst/>
            </a:endParaRPr>
          </a:p>
          <a:p>
            <a:pPr marL="0" indent="0" algn="just">
              <a:buNone/>
              <a:defRPr/>
            </a:pPr>
            <a:endParaRPr lang="es-MX" sz="6000" dirty="0">
              <a:effectLst/>
            </a:endParaRPr>
          </a:p>
          <a:p>
            <a:pPr marL="0" indent="0" algn="just">
              <a:buNone/>
              <a:defRPr/>
            </a:pPr>
            <a:r>
              <a:rPr lang="es-MX" sz="6000" dirty="0">
                <a:effectLst/>
              </a:rPr>
              <a:t>b) Las partes podrán acordar los asuntos jurídicos, técnicos o financieros que someterán a decisión, total o parcialmente;</a:t>
            </a:r>
          </a:p>
          <a:p>
            <a:pPr marL="0" indent="0" algn="just">
              <a:buNone/>
              <a:defRPr/>
            </a:pPr>
            <a:endParaRPr lang="es-MX" sz="6000" dirty="0">
              <a:effectLst/>
            </a:endParaRPr>
          </a:p>
          <a:p>
            <a:pPr marL="0" indent="0" algn="just">
              <a:buNone/>
              <a:defRPr/>
            </a:pPr>
            <a:r>
              <a:rPr lang="es-MX" sz="6000" dirty="0">
                <a:effectLst/>
              </a:rPr>
              <a:t>c) Tanto los árbitros como los amigables componedores no tendrán competencia para pronunciarse sobre la legalidad de los actos administrativos expedidos en ejercicio de facultades excepcionales;</a:t>
            </a:r>
          </a:p>
          <a:p>
            <a:pPr marL="0" indent="0" algn="just">
              <a:buNone/>
              <a:defRPr/>
            </a:pPr>
            <a:endParaRPr lang="es-MX" sz="6000" dirty="0">
              <a:effectLst/>
            </a:endParaRPr>
          </a:p>
          <a:p>
            <a:pPr marL="0" indent="0" algn="just">
              <a:buNone/>
              <a:defRPr/>
            </a:pPr>
            <a:r>
              <a:rPr lang="es-MX" sz="6000" dirty="0">
                <a:effectLst/>
              </a:rPr>
              <a:t>d) En caso de pactarse el uso del amigable componedor, las entidades objeto de la presente ley deberán incluir en la cláusula respectiva las reglas que garanticen los derechos de igualdad, publicidad, contradicción y defensa;</a:t>
            </a:r>
          </a:p>
        </p:txBody>
      </p:sp>
    </p:spTree>
    <p:extLst>
      <p:ext uri="{BB962C8B-B14F-4D97-AF65-F5344CB8AC3E}">
        <p14:creationId xmlns:p14="http://schemas.microsoft.com/office/powerpoint/2010/main" val="2017905919"/>
      </p:ext>
    </p:extLst>
  </p:cSld>
  <p:clrMapOvr>
    <a:masterClrMapping/>
  </p:clrMapOvr>
  <p:transition spd="med">
    <p:blind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A208CFF-42E9-F178-CA48-E872ADC02B65}"/>
              </a:ext>
            </a:extLst>
          </p:cNvPr>
          <p:cNvSpPr>
            <a:spLocks noGrp="1"/>
          </p:cNvSpPr>
          <p:nvPr>
            <p:ph idx="1"/>
          </p:nvPr>
        </p:nvSpPr>
        <p:spPr>
          <a:xfrm>
            <a:off x="107504" y="0"/>
            <a:ext cx="8579296" cy="6858000"/>
          </a:xfrm>
        </p:spPr>
        <p:txBody>
          <a:bodyPr>
            <a:normAutofit fontScale="47500" lnSpcReduction="20000"/>
          </a:bodyPr>
          <a:lstStyle/>
          <a:p>
            <a:pPr marL="0" indent="0" algn="just">
              <a:buNone/>
            </a:pPr>
            <a:endParaRPr lang="es-MX" dirty="0"/>
          </a:p>
          <a:p>
            <a:pPr marL="0" indent="0" algn="just">
              <a:buNone/>
            </a:pPr>
            <a:r>
              <a:rPr lang="es-MX" dirty="0"/>
              <a:t>e) El ejercicio de dichos mecanismos no suspenderá de manera automática el ejercicio de las facultades ajenas al derecho común de que gocen las entidades contratantes, salvo que medie medida cautelar decretada en los términos del Capítulo XI del Título V de la Parte Segunda de la Ley 1437 de 2011 o demás normas que le adicionen, modifiquen o sustituyan;</a:t>
            </a:r>
          </a:p>
          <a:p>
            <a:pPr marL="0" indent="0" algn="just">
              <a:buNone/>
            </a:pPr>
            <a:endParaRPr lang="es-MX" dirty="0"/>
          </a:p>
          <a:p>
            <a:pPr marL="0" indent="0" algn="just">
              <a:buNone/>
            </a:pPr>
            <a:r>
              <a:rPr lang="es-MX" dirty="0"/>
              <a:t>f) Queda prohibido a las entidades públicas objeto de la presente ley, nombrar los integrantes del panel arbitral o de amigable componedor en la cláusula compromisoria relativa o inequívocamente referida al contrato, o a documentos que hagan parte del mismo en los pliegos de condiciones. Se seguirán las reglas de nombramiento de la Ley 1563 de 2012;</a:t>
            </a:r>
          </a:p>
          <a:p>
            <a:pPr marL="0" indent="0" algn="just">
              <a:buNone/>
            </a:pPr>
            <a:endParaRPr lang="es-MX" dirty="0"/>
          </a:p>
          <a:p>
            <a:pPr marL="0" indent="0" algn="just">
              <a:buNone/>
            </a:pPr>
            <a:r>
              <a:rPr lang="es-MX" dirty="0"/>
              <a:t>g) Las entidades contratantes deberán definir desde los pliegos de condiciones el perfil de los árbitros y amigables componedores, de tal manera que sus condiciones personales y profesionales, sean idóneas respecto del objeto del contrato y las actividades a desarrollar por las partes;</a:t>
            </a:r>
          </a:p>
          <a:p>
            <a:pPr marL="0" indent="0" algn="just">
              <a:buNone/>
            </a:pPr>
            <a:endParaRPr lang="es-MX" dirty="0"/>
          </a:p>
          <a:p>
            <a:pPr marL="0" indent="0" algn="just">
              <a:buNone/>
            </a:pPr>
            <a:r>
              <a:rPr lang="es-MX" dirty="0"/>
              <a:t>h) Ningún árbitro, amigable componedor o secretario podrá desempeñarse simultáneamente como tal, en más de tres (3) tribunales o amigable componedor en que intervenga como parte una entidad pública objeto de la presente ley, o en los conflictos relativos a estas;</a:t>
            </a:r>
          </a:p>
          <a:p>
            <a:pPr marL="0" indent="0" algn="just">
              <a:buNone/>
            </a:pPr>
            <a:endParaRPr lang="es-MX" dirty="0"/>
          </a:p>
          <a:p>
            <a:pPr marL="0" indent="0" algn="just">
              <a:buNone/>
            </a:pPr>
            <a:r>
              <a:rPr lang="es-MX" dirty="0"/>
              <a:t>i) Las entidades objeto de la presente ley deberán en las cláusulas compromisorias limitar los honorarios de los árbitros o de los amigables componedores. En caso de que la cláusula respectiva no disponga de fórmula de reajuste, el límite no podrá ser modificado ni actualizado por los árbitros o los amigables componedores;</a:t>
            </a:r>
          </a:p>
          <a:p>
            <a:pPr marL="0" indent="0" algn="just">
              <a:buNone/>
            </a:pPr>
            <a:endParaRPr lang="es-MX" dirty="0"/>
          </a:p>
          <a:p>
            <a:pPr marL="0" indent="0" algn="just">
              <a:buNone/>
            </a:pPr>
            <a:r>
              <a:rPr lang="es-MX" dirty="0"/>
              <a:t>j) Las entidades públicas incluirán los costos y gastos que demanden el uso de tales mecanismos en sus presupuestos.</a:t>
            </a:r>
          </a:p>
          <a:p>
            <a:pPr marL="0" indent="0" algn="just">
              <a:buNone/>
            </a:pPr>
            <a:endParaRPr lang="es-MX" dirty="0"/>
          </a:p>
          <a:p>
            <a:pPr marL="0" indent="0" algn="just">
              <a:buNone/>
            </a:pPr>
            <a:r>
              <a:rPr lang="es-MX" dirty="0"/>
              <a:t>PARÁGRAFO. En los contratos celebrados con anterioridad a la expedición de esta ley por autonomía de la voluntad de las partes se podrá dar aplicación a las reglas que prevé el presente artículo.</a:t>
            </a:r>
          </a:p>
          <a:p>
            <a:endParaRPr lang="es-CO" dirty="0"/>
          </a:p>
        </p:txBody>
      </p:sp>
    </p:spTree>
    <p:extLst>
      <p:ext uri="{BB962C8B-B14F-4D97-AF65-F5344CB8AC3E}">
        <p14:creationId xmlns:p14="http://schemas.microsoft.com/office/powerpoint/2010/main" val="4294302282"/>
      </p:ext>
    </p:extLst>
  </p:cSld>
  <p:clrMapOvr>
    <a:masterClrMapping/>
  </p:clrMapOvr>
  <p:transition spd="med">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101FDE-D8EA-22B8-066F-BA22A9A92B6D}"/>
              </a:ext>
            </a:extLst>
          </p:cNvPr>
          <p:cNvSpPr>
            <a:spLocks noGrp="1"/>
          </p:cNvSpPr>
          <p:nvPr>
            <p:ph idx="1"/>
          </p:nvPr>
        </p:nvSpPr>
        <p:spPr/>
        <p:txBody>
          <a:bodyPr/>
          <a:lstStyle/>
          <a:p>
            <a:pPr marL="0" indent="0" algn="ctr">
              <a:buNone/>
            </a:pPr>
            <a:r>
              <a:rPr lang="es-CO" dirty="0"/>
              <a:t>Evolución jurisprudencial sobre competencia de los árbitros y los actos administrativos contractuales</a:t>
            </a:r>
          </a:p>
        </p:txBody>
      </p:sp>
    </p:spTree>
    <p:extLst>
      <p:ext uri="{BB962C8B-B14F-4D97-AF65-F5344CB8AC3E}">
        <p14:creationId xmlns:p14="http://schemas.microsoft.com/office/powerpoint/2010/main" val="1754738468"/>
      </p:ext>
    </p:extLst>
  </p:cSld>
  <p:clrMapOvr>
    <a:masterClrMapping/>
  </p:clrMapOvr>
  <p:transition spd="med">
    <p:blind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D566-3588-D0F1-19E5-B3B206942599}"/>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89C78693-E5B5-D220-651D-88D4352B87BC}"/>
              </a:ext>
            </a:extLst>
          </p:cNvPr>
          <p:cNvSpPr>
            <a:spLocks noGrp="1" noChangeArrowheads="1"/>
          </p:cNvSpPr>
          <p:nvPr>
            <p:ph type="body" idx="1"/>
          </p:nvPr>
        </p:nvSpPr>
        <p:spPr>
          <a:xfrm>
            <a:off x="359532" y="231211"/>
            <a:ext cx="8424936" cy="6438149"/>
          </a:xfrm>
        </p:spPr>
        <p:txBody>
          <a:bodyPr>
            <a:normAutofit/>
          </a:bodyPr>
          <a:lstStyle/>
          <a:p>
            <a:pPr marL="0" indent="0" algn="just" eaLnBrk="1" hangingPunct="1">
              <a:buNone/>
              <a:defRPr/>
            </a:pPr>
            <a:endParaRPr lang="es-CO" altLang="es-CO" sz="1900" b="1" dirty="0"/>
          </a:p>
          <a:p>
            <a:pPr marL="0" lvl="0" indent="0" algn="just">
              <a:buNone/>
            </a:pPr>
            <a:r>
              <a:rPr lang="es-ES" b="1" dirty="0">
                <a:effectLst/>
              </a:rPr>
              <a:t>Decreto-Ley 150 de 1976</a:t>
            </a:r>
            <a:endParaRPr lang="es-CO" dirty="0">
              <a:effectLst/>
            </a:endParaRPr>
          </a:p>
          <a:p>
            <a:pPr marL="0" indent="0" algn="just">
              <a:buNone/>
            </a:pPr>
            <a:r>
              <a:rPr lang="es-ES" i="1" dirty="0">
                <a:effectLst/>
              </a:rPr>
              <a:t> </a:t>
            </a:r>
            <a:endParaRPr lang="es-CO" dirty="0">
              <a:effectLst/>
            </a:endParaRPr>
          </a:p>
          <a:p>
            <a:pPr marL="0" lvl="0" indent="0" algn="just">
              <a:buNone/>
            </a:pPr>
            <a:r>
              <a:rPr lang="es-ES" i="1" dirty="0">
                <a:effectLst/>
              </a:rPr>
              <a:t>Artículo 60: “Las cláusulas compromisorias podrán pactarse en los contratos estatales, pero no podrán referirse a las materias relacionadas con la declaratoria de caducidad, las multas y demás cláusulas excepcionales que el presente decreto autoriza a incluir en tales contratos.”</a:t>
            </a:r>
            <a:endParaRPr lang="es-CO" dirty="0">
              <a:effectLst/>
            </a:endParaRPr>
          </a:p>
          <a:p>
            <a:pPr marL="0" indent="0" algn="just">
              <a:buNone/>
            </a:pPr>
            <a:r>
              <a:rPr lang="es-ES" dirty="0">
                <a:effectLst/>
              </a:rPr>
              <a:t> </a:t>
            </a:r>
            <a:endParaRPr lang="es-CO" dirty="0">
              <a:effectLst/>
            </a:endParaRPr>
          </a:p>
          <a:p>
            <a:pPr marL="0" indent="0">
              <a:buNone/>
            </a:pPr>
            <a:endParaRPr lang="es-CO" dirty="0">
              <a:effectLst/>
            </a:endParaRPr>
          </a:p>
          <a:p>
            <a:pPr marL="0" indent="0" algn="just" eaLnBrk="1" hangingPunct="1">
              <a:buFont typeface="Wingdings" panose="05000000000000000000" pitchFamily="2" charset="2"/>
              <a:buNone/>
              <a:defRPr/>
            </a:pPr>
            <a:endParaRPr lang="es-CO" altLang="es-CO" sz="1900" dirty="0"/>
          </a:p>
        </p:txBody>
      </p:sp>
    </p:spTree>
    <p:extLst>
      <p:ext uri="{BB962C8B-B14F-4D97-AF65-F5344CB8AC3E}">
        <p14:creationId xmlns:p14="http://schemas.microsoft.com/office/powerpoint/2010/main" val="912635697"/>
      </p:ext>
    </p:extLst>
  </p:cSld>
  <p:clrMapOvr>
    <a:masterClrMapping/>
  </p:clrMapOvr>
  <p:transition spd="med">
    <p:blind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63068-FBE9-2199-5EF8-F59FFB99AFC2}"/>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3F315505-9C80-C385-880C-D5DDB4639557}"/>
              </a:ext>
            </a:extLst>
          </p:cNvPr>
          <p:cNvSpPr>
            <a:spLocks noGrp="1" noChangeArrowheads="1"/>
          </p:cNvSpPr>
          <p:nvPr>
            <p:ph type="body" idx="1"/>
          </p:nvPr>
        </p:nvSpPr>
        <p:spPr>
          <a:xfrm>
            <a:off x="359532" y="231211"/>
            <a:ext cx="8424936" cy="6438149"/>
          </a:xfrm>
        </p:spPr>
        <p:txBody>
          <a:bodyPr>
            <a:normAutofit fontScale="77500" lnSpcReduction="20000"/>
          </a:bodyPr>
          <a:lstStyle/>
          <a:p>
            <a:pPr marL="0" indent="0" algn="ctr" eaLnBrk="1" hangingPunct="1">
              <a:buFont typeface="Wingdings" panose="05000000000000000000" pitchFamily="2" charset="2"/>
              <a:buNone/>
              <a:defRPr/>
            </a:pPr>
            <a:r>
              <a:rPr lang="es-ES" altLang="es-CO" b="1" dirty="0"/>
              <a:t>Decreto-Ley 222 de 1983</a:t>
            </a:r>
          </a:p>
          <a:p>
            <a:pPr marL="0" indent="0" algn="just" eaLnBrk="1" hangingPunct="1">
              <a:buFont typeface="Wingdings" panose="05000000000000000000" pitchFamily="2" charset="2"/>
              <a:buNone/>
              <a:defRPr/>
            </a:pPr>
            <a:r>
              <a:rPr lang="es-ES" altLang="es-CO" b="1" dirty="0"/>
              <a:t> </a:t>
            </a:r>
          </a:p>
          <a:p>
            <a:pPr marL="0" indent="0" algn="just" eaLnBrk="1" hangingPunct="1">
              <a:buFont typeface="Wingdings" panose="05000000000000000000" pitchFamily="2" charset="2"/>
              <a:buNone/>
              <a:defRPr/>
            </a:pPr>
            <a:r>
              <a:rPr lang="es-ES" altLang="es-CO" dirty="0"/>
              <a:t>Artículo 76. “De la cláusula compromisoria. Salvo disposición en contrario, en los contratos podrá estipularse la cláusula compromisoria con el fin de someter a la decisión de árbitros nacionales las diferencias que se susciten en relación con el contrato. </a:t>
            </a:r>
          </a:p>
          <a:p>
            <a:pPr marL="0" indent="0" algn="just" eaLnBrk="1" hangingPunct="1">
              <a:buFont typeface="Wingdings" panose="05000000000000000000" pitchFamily="2" charset="2"/>
              <a:buNone/>
              <a:defRPr/>
            </a:pPr>
            <a:endParaRPr lang="es-ES" altLang="es-CO" dirty="0"/>
          </a:p>
          <a:p>
            <a:pPr marL="0" indent="0" algn="just" eaLnBrk="1" hangingPunct="1">
              <a:buFont typeface="Wingdings" panose="05000000000000000000" pitchFamily="2" charset="2"/>
              <a:buNone/>
              <a:defRPr/>
            </a:pPr>
            <a:r>
              <a:rPr lang="es-ES" altLang="es-CO" dirty="0"/>
              <a:t>Los árbitros serán designados en la forma prevista en el Código de Comercio y su fallo será siempre en derecho. </a:t>
            </a:r>
          </a:p>
          <a:p>
            <a:pPr marL="0" indent="0" algn="just" eaLnBrk="1" hangingPunct="1">
              <a:buFont typeface="Wingdings" panose="05000000000000000000" pitchFamily="2" charset="2"/>
              <a:buNone/>
              <a:defRPr/>
            </a:pPr>
            <a:r>
              <a:rPr lang="es-ES" altLang="es-CO" dirty="0"/>
              <a:t> </a:t>
            </a:r>
          </a:p>
          <a:p>
            <a:pPr marL="0" indent="0" algn="just" eaLnBrk="1" hangingPunct="1">
              <a:buFont typeface="Wingdings" panose="05000000000000000000" pitchFamily="2" charset="2"/>
              <a:buNone/>
              <a:defRPr/>
            </a:pPr>
            <a:r>
              <a:rPr lang="es-ES" altLang="es-CO" dirty="0"/>
              <a:t>La aplicación de la cláusula de caducidad y sus efectos, no son susceptibles de decisión arbitral. Tampoco lo serán las cláusulas que contengan los principios previstos en el Título IV.” (Modificación, interpretación y terminación unilateral)</a:t>
            </a:r>
            <a:endParaRPr lang="es-CO" altLang="es-CO" sz="1900" dirty="0"/>
          </a:p>
        </p:txBody>
      </p:sp>
    </p:spTree>
    <p:extLst>
      <p:ext uri="{BB962C8B-B14F-4D97-AF65-F5344CB8AC3E}">
        <p14:creationId xmlns:p14="http://schemas.microsoft.com/office/powerpoint/2010/main" val="3595629565"/>
      </p:ext>
    </p:extLst>
  </p:cSld>
  <p:clrMapOvr>
    <a:masterClrMapping/>
  </p:clrMapOvr>
  <p:transition spd="med">
    <p:blind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1CFD-C573-CE2C-171B-0C61E2B5E17A}"/>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0021DB6D-EC77-73A9-A398-EEB9F8092504}"/>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68A6B685-8229-1F63-9FAF-AD05BE943079}"/>
              </a:ext>
            </a:extLst>
          </p:cNvPr>
          <p:cNvSpPr txBox="1"/>
          <p:nvPr/>
        </p:nvSpPr>
        <p:spPr>
          <a:xfrm>
            <a:off x="107504" y="188640"/>
            <a:ext cx="8784976" cy="10125849"/>
          </a:xfrm>
          <a:prstGeom prst="rect">
            <a:avLst/>
          </a:prstGeom>
          <a:noFill/>
        </p:spPr>
        <p:txBody>
          <a:bodyPr wrap="square">
            <a:spAutoFit/>
          </a:bodyPr>
          <a:lstStyle/>
          <a:p>
            <a:endParaRPr lang="es-ES" sz="2800" b="1" dirty="0"/>
          </a:p>
          <a:p>
            <a:pPr algn="ctr"/>
            <a:r>
              <a:rPr lang="es-ES" sz="2800" b="1" dirty="0"/>
              <a:t>Ley 80 de 1993</a:t>
            </a:r>
          </a:p>
          <a:p>
            <a:pPr algn="just"/>
            <a:endParaRPr lang="es-ES" sz="2800" b="1" dirty="0"/>
          </a:p>
          <a:p>
            <a:pPr algn="just"/>
            <a:r>
              <a:rPr lang="es-ES" sz="2800" dirty="0"/>
              <a:t>Artículo 70. </a:t>
            </a:r>
          </a:p>
          <a:p>
            <a:pPr algn="just"/>
            <a:r>
              <a:rPr lang="es-ES" sz="2800" i="1" dirty="0"/>
              <a:t>En los contratos estatales podrá incluirse la cláusula compromisoria a fin de someter a la decisión de árbitros las distintas diferencias que puedan surgir por razón de la celebración del contrato y de su ejecución, desarrollo, terminación o liquidación.</a:t>
            </a:r>
          </a:p>
          <a:p>
            <a:pPr algn="just"/>
            <a:r>
              <a:rPr lang="es-ES" sz="2800" dirty="0"/>
              <a:t>(…)</a:t>
            </a:r>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endParaRPr lang="es-ES" dirty="0"/>
          </a:p>
          <a:p>
            <a:endParaRPr lang="es-ES" dirty="0"/>
          </a:p>
          <a:p>
            <a:endParaRPr lang="es-ES" dirty="0"/>
          </a:p>
          <a:p>
            <a:endParaRPr lang="es-CO" dirty="0"/>
          </a:p>
        </p:txBody>
      </p:sp>
    </p:spTree>
    <p:extLst>
      <p:ext uri="{BB962C8B-B14F-4D97-AF65-F5344CB8AC3E}">
        <p14:creationId xmlns:p14="http://schemas.microsoft.com/office/powerpoint/2010/main" val="256444162"/>
      </p:ext>
    </p:extLst>
  </p:cSld>
  <p:clrMapOvr>
    <a:masterClrMapping/>
  </p:clrMapOvr>
  <p:transition spd="med">
    <p:blinds/>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58C3-D472-65F2-96DF-C88564DA5070}"/>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D52466BA-F7C6-D6B8-B674-986C5A13C135}"/>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3E2BEF37-6580-AEEE-3729-F3655391CAED}"/>
              </a:ext>
            </a:extLst>
          </p:cNvPr>
          <p:cNvSpPr txBox="1"/>
          <p:nvPr/>
        </p:nvSpPr>
        <p:spPr>
          <a:xfrm>
            <a:off x="107504" y="188640"/>
            <a:ext cx="8784976" cy="12464951"/>
          </a:xfrm>
          <a:prstGeom prst="rect">
            <a:avLst/>
          </a:prstGeom>
          <a:noFill/>
        </p:spPr>
        <p:txBody>
          <a:bodyPr wrap="square">
            <a:spAutoFit/>
          </a:bodyPr>
          <a:lstStyle/>
          <a:p>
            <a:pPr algn="ctr"/>
            <a:r>
              <a:rPr lang="es-ES" sz="2400" b="1" dirty="0"/>
              <a:t>En vigencia de la ley 80 de 1993 los árbitros no pueden juzgar la legalidad de los actos administrativos contractuales</a:t>
            </a:r>
          </a:p>
          <a:p>
            <a:pPr algn="just"/>
            <a:endParaRPr lang="es-ES" sz="2400" b="1" dirty="0"/>
          </a:p>
          <a:p>
            <a:pPr algn="just"/>
            <a:r>
              <a:rPr lang="es-ES" sz="2400" b="1" dirty="0"/>
              <a:t>Sección Tercera, Sentencia de 8 de junio de 2000, </a:t>
            </a:r>
            <a:r>
              <a:rPr lang="es-ES" sz="2400" b="1" dirty="0" err="1"/>
              <a:t>Exp</a:t>
            </a:r>
            <a:r>
              <a:rPr lang="es-ES" sz="2400" b="1" dirty="0"/>
              <a:t>. 16973, C.P Alier Hernández Enríquez</a:t>
            </a:r>
            <a:endParaRPr lang="es-ES" sz="2400" dirty="0"/>
          </a:p>
          <a:p>
            <a:pPr algn="just"/>
            <a:endParaRPr lang="es-ES" sz="2400" dirty="0"/>
          </a:p>
          <a:p>
            <a:pPr algn="just"/>
            <a:r>
              <a:rPr lang="es-ES" sz="2400" dirty="0"/>
              <a:t>Anula de oficio cláusula compromisoria porque incluyó juzgamiento de actos administrativos contractuales.</a:t>
            </a:r>
          </a:p>
          <a:p>
            <a:pPr algn="just"/>
            <a:endParaRPr lang="es-ES" sz="2400" i="1" dirty="0"/>
          </a:p>
          <a:p>
            <a:pPr algn="just"/>
            <a:r>
              <a:rPr lang="es-ES" sz="2400" i="1" dirty="0"/>
              <a:t>“conforme al principio de indisponibilidad de la legalidad de los actos administrativos, es claro que el objeto del compromiso que, en el presente caso, dio lugar al trámite del proceso arbitral, es ilícito, lo cual genera nulidad absoluta del negocio jurídico”.</a:t>
            </a:r>
          </a:p>
          <a:p>
            <a:pPr algn="just"/>
            <a:endParaRPr lang="es-ES" sz="2400" b="1" dirty="0"/>
          </a:p>
          <a:p>
            <a:pPr algn="just"/>
            <a:endParaRPr lang="es-ES" sz="2400" b="1" dirty="0"/>
          </a:p>
          <a:p>
            <a:pPr algn="just"/>
            <a:endParaRPr lang="es-ES" sz="2400" b="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pPr algn="just"/>
            <a:endParaRPr lang="es-ES" sz="2000" i="1" dirty="0"/>
          </a:p>
          <a:p>
            <a:endParaRPr lang="es-ES" dirty="0"/>
          </a:p>
          <a:p>
            <a:endParaRPr lang="es-ES" dirty="0"/>
          </a:p>
          <a:p>
            <a:endParaRPr lang="es-ES" dirty="0"/>
          </a:p>
          <a:p>
            <a:endParaRPr lang="es-CO" dirty="0"/>
          </a:p>
        </p:txBody>
      </p:sp>
    </p:spTree>
    <p:extLst>
      <p:ext uri="{BB962C8B-B14F-4D97-AF65-F5344CB8AC3E}">
        <p14:creationId xmlns:p14="http://schemas.microsoft.com/office/powerpoint/2010/main" val="1093740129"/>
      </p:ext>
    </p:extLst>
  </p:cSld>
  <p:clrMapOvr>
    <a:masterClrMapping/>
  </p:clrMapOvr>
  <p:transition spd="med">
    <p:blind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58FECDF-D3D9-8BA8-8116-D8CDD014EA02}"/>
              </a:ext>
            </a:extLst>
          </p:cNvPr>
          <p:cNvSpPr>
            <a:spLocks noGrp="1"/>
          </p:cNvSpPr>
          <p:nvPr>
            <p:ph idx="1"/>
          </p:nvPr>
        </p:nvSpPr>
        <p:spPr>
          <a:xfrm>
            <a:off x="179512" y="116632"/>
            <a:ext cx="8640960" cy="6696744"/>
          </a:xfrm>
        </p:spPr>
        <p:txBody>
          <a:bodyPr>
            <a:normAutofit fontScale="70000" lnSpcReduction="20000"/>
          </a:bodyPr>
          <a:lstStyle/>
          <a:p>
            <a:pPr marL="0" lvl="0" indent="0" algn="ctr">
              <a:buNone/>
            </a:pPr>
            <a:r>
              <a:rPr lang="es-ES" b="1" dirty="0">
                <a:effectLst/>
              </a:rPr>
              <a:t>Sentencia C‑1436 de 200</a:t>
            </a:r>
            <a:r>
              <a:rPr lang="es-ES" sz="3400" b="1" dirty="0">
                <a:effectLst/>
              </a:rPr>
              <a:t>0, M.P Alfredo Beltrán Sierra </a:t>
            </a:r>
            <a:endParaRPr lang="es-CO" sz="3400" dirty="0">
              <a:effectLst/>
            </a:endParaRPr>
          </a:p>
          <a:p>
            <a:pPr marL="0" indent="0" algn="just">
              <a:buNone/>
            </a:pPr>
            <a:r>
              <a:rPr lang="es-ES" sz="3400" dirty="0">
                <a:effectLst/>
              </a:rPr>
              <a:t>Declara la constitucionalidad de los artículos 70 y 71, “</a:t>
            </a:r>
            <a:r>
              <a:rPr lang="es-ES" sz="3400" i="1" dirty="0">
                <a:effectLst/>
              </a:rPr>
              <a:t>bajo el entendido que los árbitros nombrados para resolver los conflictos suscitados como consecuencia de la celebración, el desarrollo, la terminación y la liquidación de contratos celebrados entre el Estado y los particulares, no tienen competencia para pronunciarse sobre los actos administrativos dictados por la administración en desarrollo de sus poderes excepcionales.</a:t>
            </a:r>
            <a:endParaRPr lang="es-ES" sz="3400" dirty="0">
              <a:effectLst/>
            </a:endParaRPr>
          </a:p>
          <a:p>
            <a:pPr marL="0" indent="0" algn="just">
              <a:buNone/>
            </a:pPr>
            <a:endParaRPr lang="es-ES" sz="3400" i="1" dirty="0"/>
          </a:p>
          <a:p>
            <a:pPr marL="0" indent="0" algn="just">
              <a:buNone/>
            </a:pPr>
            <a:r>
              <a:rPr lang="es-ES" sz="3400" i="1" dirty="0"/>
              <a:t>(…) las cláusulas excepcionales a los contratos administrativos, como medidas que adopta la administración y manifestación de su poder, sólo pueden ser objeto de examen por parte de la jurisdicción contenciosa y no por particulares investidos temporalmente de la facultad de administrar justicia,  pues si bien los mencionados actos a través de los cuales estas cláusulas se hacen aplicables, tienen implicaciones de carácter patrimonial tanto para el contratista particular como para el Estado, asunto éste que no se puede desconocer y que sería la base para que los árbitros pudieran pronunciarse,…”</a:t>
            </a:r>
            <a:endParaRPr lang="es-CO" sz="3400" dirty="0"/>
          </a:p>
        </p:txBody>
      </p:sp>
    </p:spTree>
    <p:extLst>
      <p:ext uri="{BB962C8B-B14F-4D97-AF65-F5344CB8AC3E}">
        <p14:creationId xmlns:p14="http://schemas.microsoft.com/office/powerpoint/2010/main" val="199498309"/>
      </p:ext>
    </p:extLst>
  </p:cSld>
  <p:clrMapOvr>
    <a:masterClrMapping/>
  </p:clrMapOvr>
  <p:transition spd="med">
    <p:blind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4A22A-DAF7-8B54-CC7A-433DD6F0CD9B}"/>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82660A0A-E35D-D767-53C1-BB2566D77F09}"/>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761CE3A1-7267-C68C-CA1D-F5A22E9039BD}"/>
              </a:ext>
            </a:extLst>
          </p:cNvPr>
          <p:cNvSpPr txBox="1"/>
          <p:nvPr/>
        </p:nvSpPr>
        <p:spPr>
          <a:xfrm>
            <a:off x="107504" y="188640"/>
            <a:ext cx="8579296" cy="7325082"/>
          </a:xfrm>
          <a:prstGeom prst="rect">
            <a:avLst/>
          </a:prstGeom>
          <a:noFill/>
        </p:spPr>
        <p:txBody>
          <a:bodyPr wrap="square">
            <a:spAutoFit/>
          </a:bodyPr>
          <a:lstStyle/>
          <a:p>
            <a:endParaRPr lang="es-ES" sz="2000" dirty="0"/>
          </a:p>
          <a:p>
            <a:pPr algn="just"/>
            <a:r>
              <a:rPr lang="es-ES" sz="2400" b="1" dirty="0"/>
              <a:t>El Consejo de Estado estudió la nulidad de laudos con fundamento en la causal 4, artículo 72 de la ley 80 de 1993</a:t>
            </a:r>
          </a:p>
          <a:p>
            <a:pPr algn="just"/>
            <a:r>
              <a:rPr lang="es-ES" sz="2400" dirty="0"/>
              <a:t>Consideró que los actos administrativos, todos, estaban por fuera del conocimiento de los árbitros.</a:t>
            </a:r>
          </a:p>
          <a:p>
            <a:pPr algn="just"/>
            <a:endParaRPr lang="es-ES" sz="2400" b="1" dirty="0"/>
          </a:p>
          <a:p>
            <a:pPr algn="just"/>
            <a:r>
              <a:rPr lang="es-ES" sz="2400" b="1" dirty="0"/>
              <a:t>Sección Tercera, Sentencia de 23 de agosto de 2001, </a:t>
            </a:r>
            <a:r>
              <a:rPr lang="es-ES" sz="2400" b="1" dirty="0" err="1"/>
              <a:t>Exp</a:t>
            </a:r>
            <a:r>
              <a:rPr lang="es-ES" sz="2400" b="1" dirty="0"/>
              <a:t>. 19090, C.P María Elena Giraldo Gómez.</a:t>
            </a:r>
          </a:p>
          <a:p>
            <a:pPr algn="just"/>
            <a:endParaRPr lang="es-ES" sz="2400" b="1" dirty="0"/>
          </a:p>
          <a:p>
            <a:pPr algn="just"/>
            <a:r>
              <a:rPr lang="es-ES" sz="2400" b="1" dirty="0"/>
              <a:t>Sección Tercera, Sentencia de 27 de junio de 2002, </a:t>
            </a:r>
            <a:r>
              <a:rPr lang="es-ES" sz="2400" b="1" dirty="0" err="1"/>
              <a:t>Exp</a:t>
            </a:r>
            <a:r>
              <a:rPr lang="es-ES" sz="2400" b="1" dirty="0"/>
              <a:t>. 21040, C.P María Elena Giraldo Gómez: </a:t>
            </a:r>
          </a:p>
          <a:p>
            <a:pPr algn="just"/>
            <a:endParaRPr lang="es-ES" sz="2400" b="1" dirty="0"/>
          </a:p>
          <a:p>
            <a:pPr algn="just"/>
            <a:r>
              <a:rPr lang="es-ES" sz="2400" dirty="0"/>
              <a:t>“En relación con los conflictos derivados de los contratos estatales la ley facultó a las partes para someterlos al ámbito de competencia de la justicia arbitral, salvo en lo relacionado con el control jurídico de los actos administrativos, el cual no fue incluido en forma expresa dentro de las diferencias que pueden ser sometidas a su conocimiento (…).”</a:t>
            </a:r>
            <a:endParaRPr lang="es-ES" sz="2400" b="1" dirty="0"/>
          </a:p>
          <a:p>
            <a:endParaRPr lang="es-CO" dirty="0"/>
          </a:p>
        </p:txBody>
      </p:sp>
    </p:spTree>
    <p:extLst>
      <p:ext uri="{BB962C8B-B14F-4D97-AF65-F5344CB8AC3E}">
        <p14:creationId xmlns:p14="http://schemas.microsoft.com/office/powerpoint/2010/main" val="3728713096"/>
      </p:ext>
    </p:extLst>
  </p:cSld>
  <p:clrMapOvr>
    <a:masterClrMapping/>
  </p:clrMapOvr>
  <p:transition spd="med">
    <p:blinds/>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45E85-4443-AB37-FAFC-F777CCE2FBE0}"/>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A2602DFC-7C69-901C-F378-C43773B0C8FF}"/>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1D1D37D2-C6F5-EDE7-A3C3-688DA317F35F}"/>
              </a:ext>
            </a:extLst>
          </p:cNvPr>
          <p:cNvSpPr txBox="1"/>
          <p:nvPr/>
        </p:nvSpPr>
        <p:spPr>
          <a:xfrm>
            <a:off x="107504" y="188640"/>
            <a:ext cx="8579296" cy="7848302"/>
          </a:xfrm>
          <a:prstGeom prst="rect">
            <a:avLst/>
          </a:prstGeom>
          <a:noFill/>
        </p:spPr>
        <p:txBody>
          <a:bodyPr wrap="square">
            <a:spAutoFit/>
          </a:bodyPr>
          <a:lstStyle/>
          <a:p>
            <a:pPr algn="ctr"/>
            <a:r>
              <a:rPr lang="es-ES" sz="2800" b="1" dirty="0"/>
              <a:t>Los árbitros pueden pronunciarse sobre los temas económicos del acto de liquidación unilateral</a:t>
            </a:r>
          </a:p>
          <a:p>
            <a:pPr algn="just"/>
            <a:endParaRPr lang="es-ES" sz="2800" dirty="0"/>
          </a:p>
          <a:p>
            <a:pPr algn="just"/>
            <a:r>
              <a:rPr lang="es-ES" sz="2800" b="1" dirty="0"/>
              <a:t>Sección Tercera, Sentencia de 4 de julio de 2002, </a:t>
            </a:r>
            <a:r>
              <a:rPr lang="es-ES" sz="2800" b="1" dirty="0" err="1"/>
              <a:t>Exp</a:t>
            </a:r>
            <a:r>
              <a:rPr lang="es-ES" sz="2800" b="1" dirty="0"/>
              <a:t>. 19333, C.P Germán Rodríguez Villamizar:</a:t>
            </a:r>
          </a:p>
          <a:p>
            <a:pPr algn="just"/>
            <a:endParaRPr lang="es-ES" sz="2800" i="1" dirty="0"/>
          </a:p>
          <a:p>
            <a:pPr algn="just"/>
            <a:r>
              <a:rPr lang="es-ES" sz="2800" i="1" dirty="0"/>
              <a:t>“….. aunque la liquidación unilateral del contrato es en estricto sentido un acto administrativo desde el punto de vista formal, la naturaleza particular del mismo hace que en su contenido puedan existir aspectos que no encajen en la definición material de la manifestación de voluntad de la administración.</a:t>
            </a:r>
          </a:p>
          <a:p>
            <a:pPr algn="just"/>
            <a:r>
              <a:rPr lang="es-ES" sz="2800" i="1" dirty="0"/>
              <a:t>(…)</a:t>
            </a:r>
          </a:p>
          <a:p>
            <a:pPr algn="just"/>
            <a:endParaRPr lang="es-ES" sz="2000" i="1" dirty="0"/>
          </a:p>
          <a:p>
            <a:pPr algn="just"/>
            <a:endParaRPr lang="es-ES" sz="2000" i="1" dirty="0"/>
          </a:p>
          <a:p>
            <a:endParaRPr lang="es-ES" dirty="0"/>
          </a:p>
          <a:p>
            <a:endParaRPr lang="es-ES" dirty="0"/>
          </a:p>
          <a:p>
            <a:endParaRPr lang="es-ES" dirty="0"/>
          </a:p>
          <a:p>
            <a:endParaRPr lang="es-CO" dirty="0"/>
          </a:p>
        </p:txBody>
      </p:sp>
    </p:spTree>
    <p:extLst>
      <p:ext uri="{BB962C8B-B14F-4D97-AF65-F5344CB8AC3E}">
        <p14:creationId xmlns:p14="http://schemas.microsoft.com/office/powerpoint/2010/main" val="3285096889"/>
      </p:ext>
    </p:extLst>
  </p:cSld>
  <p:clrMapOvr>
    <a:masterClrMapping/>
  </p:clrMapOvr>
  <p:transition spd="med">
    <p:blinds/>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F3CD-BA14-8FA4-3657-654B925B09CE}"/>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E0EA51DA-98DD-BC7C-0E7D-7BE7FAE445DB}"/>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E1D5B199-F9FE-AD3E-1C8B-E6AD3D24F2E4}"/>
              </a:ext>
            </a:extLst>
          </p:cNvPr>
          <p:cNvSpPr txBox="1"/>
          <p:nvPr/>
        </p:nvSpPr>
        <p:spPr>
          <a:xfrm>
            <a:off x="107504" y="188640"/>
            <a:ext cx="8579296" cy="6740307"/>
          </a:xfrm>
          <a:prstGeom prst="rect">
            <a:avLst/>
          </a:prstGeom>
          <a:noFill/>
        </p:spPr>
        <p:txBody>
          <a:bodyPr wrap="square">
            <a:spAutoFit/>
          </a:bodyPr>
          <a:lstStyle/>
          <a:p>
            <a:pPr algn="just"/>
            <a:r>
              <a:rPr lang="es-ES" sz="2400" b="1" dirty="0"/>
              <a:t>.Los árbitros pueden pronunciarse sobre algunos actos administrativos</a:t>
            </a:r>
          </a:p>
          <a:p>
            <a:pPr lvl="0" algn="ctr"/>
            <a:r>
              <a:rPr lang="es-ES" sz="2400" b="1" dirty="0"/>
              <a:t>Sentencia 33644A del</a:t>
            </a:r>
            <a:r>
              <a:rPr lang="es-ES" sz="2400" dirty="0"/>
              <a:t> </a:t>
            </a:r>
            <a:r>
              <a:rPr lang="es-ES" sz="2400" b="1" dirty="0"/>
              <a:t>27 de marzo de 2008. C.P Mauricio Fajardo Gómez:</a:t>
            </a:r>
          </a:p>
          <a:p>
            <a:pPr lvl="0" algn="just"/>
            <a:r>
              <a:rPr lang="es-ES" sz="2400" b="1" dirty="0"/>
              <a:t>“</a:t>
            </a:r>
            <a:r>
              <a:rPr lang="es-ES" sz="2400" i="1" dirty="0"/>
              <a:t>se encuentran excluidos de la competencia de los árbitros i) los actos administrativos de contenido particular y concreto que se expidan en ejercicio de potestades o facultades excepcionales en los términos previstos por la Corte Constitucional en la precitada sentencia C-1436 de 2000 y </a:t>
            </a:r>
            <a:r>
              <a:rPr lang="es-ES" sz="2400" i="1" dirty="0" err="1"/>
              <a:t>ii</a:t>
            </a:r>
            <a:r>
              <a:rPr lang="es-ES" sz="2400" i="1" dirty="0"/>
              <a:t>) los actos administrativos de carácter general proferidos en desarrollo de la actividad contractual de la Administración. Podrán, en cambio, ponerse en conocimiento de los árbitros los actos administrativos contractuales de contenido particular que no provengan del ejercicio de facultades excepcionales, dado que respecto de tales actos se reconoce la capacidad dispositiva de las partes, según se desprende de la misma sentencia C-1436 de 2000 en </a:t>
            </a:r>
            <a:r>
              <a:rPr lang="es-ES" sz="2400" i="1" dirty="0" err="1"/>
              <a:t>consonacia</a:t>
            </a:r>
            <a:r>
              <a:rPr lang="es-ES" sz="2400" i="1" dirty="0"/>
              <a:t> con los artículos 70 y 71 de la Ley 446 de 1998.”</a:t>
            </a:r>
            <a:endParaRPr lang="es-CO" sz="2400" dirty="0"/>
          </a:p>
        </p:txBody>
      </p:sp>
    </p:spTree>
    <p:extLst>
      <p:ext uri="{BB962C8B-B14F-4D97-AF65-F5344CB8AC3E}">
        <p14:creationId xmlns:p14="http://schemas.microsoft.com/office/powerpoint/2010/main" val="1408330025"/>
      </p:ext>
    </p:extLst>
  </p:cSld>
  <p:clrMapOvr>
    <a:masterClrMapping/>
  </p:clrMapOvr>
  <p:transition spd="med">
    <p:blinds/>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0C255-1317-E9DC-55AA-9A3615E2683B}"/>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96A8AE67-FFBE-F177-ADAA-749D1690E325}"/>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29107234-C754-BD4E-D21E-2618DA34F88D}"/>
              </a:ext>
            </a:extLst>
          </p:cNvPr>
          <p:cNvSpPr txBox="1"/>
          <p:nvPr/>
        </p:nvSpPr>
        <p:spPr>
          <a:xfrm>
            <a:off x="107504" y="188640"/>
            <a:ext cx="8579296" cy="4431983"/>
          </a:xfrm>
          <a:prstGeom prst="rect">
            <a:avLst/>
          </a:prstGeom>
          <a:noFill/>
        </p:spPr>
        <p:txBody>
          <a:bodyPr wrap="square">
            <a:spAutoFit/>
          </a:bodyPr>
          <a:lstStyle/>
          <a:p>
            <a:pPr algn="just"/>
            <a:r>
              <a:rPr lang="es-ES" sz="2400" dirty="0"/>
              <a:t>.</a:t>
            </a:r>
            <a:r>
              <a:rPr lang="es-ES" sz="2400" b="1" dirty="0"/>
              <a:t> </a:t>
            </a:r>
          </a:p>
          <a:p>
            <a:pPr algn="just"/>
            <a:endParaRPr lang="es-ES" sz="2400" b="1" dirty="0"/>
          </a:p>
          <a:p>
            <a:pPr algn="just"/>
            <a:endParaRPr lang="es-ES" sz="2400" b="1" dirty="0"/>
          </a:p>
          <a:p>
            <a:pPr algn="just"/>
            <a:endParaRPr lang="es-ES" sz="2400" b="1" dirty="0"/>
          </a:p>
          <a:p>
            <a:pPr algn="just"/>
            <a:r>
              <a:rPr lang="es-ES" sz="2400" b="1" dirty="0"/>
              <a:t>En otras materias: </a:t>
            </a:r>
            <a:r>
              <a:rPr lang="es-ES" sz="2400" i="1" dirty="0"/>
              <a:t>queda también proscrito para los árbitros  adelantar juicios de legalidad referidos a i) actos administrativos generales, así como respecto de </a:t>
            </a:r>
            <a:r>
              <a:rPr lang="es-ES" sz="2400" i="1" dirty="0" err="1"/>
              <a:t>ii</a:t>
            </a:r>
            <a:r>
              <a:rPr lang="es-ES" sz="2400" i="1" dirty="0"/>
              <a:t>) actos administrativos de contenido particular y concreto que por expresa disposición legal deban someterse a la Jurisdicción de lo Contencioso Administrativo.</a:t>
            </a:r>
            <a:endParaRPr lang="es-CO" sz="2400" dirty="0"/>
          </a:p>
          <a:p>
            <a:r>
              <a:rPr lang="es-ES" sz="2400" dirty="0"/>
              <a:t>”</a:t>
            </a:r>
            <a:endParaRPr lang="es-ES" sz="2400" b="1" dirty="0"/>
          </a:p>
          <a:p>
            <a:endParaRPr lang="es-CO" dirty="0"/>
          </a:p>
        </p:txBody>
      </p:sp>
    </p:spTree>
    <p:extLst>
      <p:ext uri="{BB962C8B-B14F-4D97-AF65-F5344CB8AC3E}">
        <p14:creationId xmlns:p14="http://schemas.microsoft.com/office/powerpoint/2010/main" val="1945797020"/>
      </p:ext>
    </p:extLst>
  </p:cSld>
  <p:clrMapOvr>
    <a:masterClrMapping/>
  </p:clrMapOvr>
  <p:transition spd="med">
    <p:blind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BA9A-1061-9BF3-67D7-AF3F2FABB15F}"/>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29EB372D-F6E9-57F9-E2C2-028F9101DCE0}"/>
              </a:ext>
            </a:extLst>
          </p:cNvPr>
          <p:cNvSpPr>
            <a:spLocks noGrp="1" noChangeArrowheads="1"/>
          </p:cNvSpPr>
          <p:nvPr>
            <p:ph type="ctrTitle"/>
          </p:nvPr>
        </p:nvSpPr>
        <p:spPr>
          <a:xfrm>
            <a:off x="457200" y="188640"/>
            <a:ext cx="8229600" cy="6048672"/>
          </a:xfrm>
        </p:spPr>
        <p:txBody>
          <a:bodyPr/>
          <a:lstStyle/>
          <a:p>
            <a:pPr eaLnBrk="1" hangingPunct="1">
              <a:defRPr/>
            </a:pPr>
            <a:br>
              <a:rPr lang="es-CO" altLang="es-CO" sz="2400" dirty="0"/>
            </a:br>
            <a:br>
              <a:rPr lang="es-CO" altLang="es-CO" sz="2400" dirty="0"/>
            </a:br>
            <a:br>
              <a:rPr lang="es-CO" altLang="es-CO" sz="2400" dirty="0"/>
            </a:br>
            <a:endParaRPr lang="es-CO" altLang="es-CO" sz="2400" dirty="0"/>
          </a:p>
        </p:txBody>
      </p:sp>
      <p:sp>
        <p:nvSpPr>
          <p:cNvPr id="3" name="CuadroTexto 2">
            <a:extLst>
              <a:ext uri="{FF2B5EF4-FFF2-40B4-BE49-F238E27FC236}">
                <a16:creationId xmlns:a16="http://schemas.microsoft.com/office/drawing/2014/main" id="{F130AB48-E78B-5610-B8B4-A8BF6305C7C2}"/>
              </a:ext>
            </a:extLst>
          </p:cNvPr>
          <p:cNvSpPr txBox="1"/>
          <p:nvPr/>
        </p:nvSpPr>
        <p:spPr>
          <a:xfrm>
            <a:off x="35496" y="188640"/>
            <a:ext cx="8579296" cy="11726287"/>
          </a:xfrm>
          <a:prstGeom prst="rect">
            <a:avLst/>
          </a:prstGeom>
          <a:noFill/>
        </p:spPr>
        <p:txBody>
          <a:bodyPr wrap="square">
            <a:spAutoFit/>
          </a:bodyPr>
          <a:lstStyle/>
          <a:p>
            <a:pPr algn="just"/>
            <a:r>
              <a:rPr lang="es-ES" sz="2000" b="1" dirty="0"/>
              <a:t>Sección Tercera, Sentencia 36252 de 10 de junio de 2009, C.P Mauricio Fajardo Gómez. </a:t>
            </a:r>
          </a:p>
          <a:p>
            <a:pPr algn="just"/>
            <a:endParaRPr lang="es-ES" sz="2000" b="1" i="1" dirty="0"/>
          </a:p>
          <a:p>
            <a:pPr algn="just"/>
            <a:r>
              <a:rPr lang="es-ES" sz="2000" b="1" i="1" dirty="0"/>
              <a:t>(…) </a:t>
            </a:r>
            <a:r>
              <a:rPr lang="es-ES" sz="2400" i="1" dirty="0"/>
              <a:t>el condicionamiento que se ha venido mencionando fue establecido por la Corte Constitucional sobre la base de considerar que los aludidos actos administrativos –cuyo examen no puede ser sometido al conocimiento de los árbitros– son precisamente los que profieren las entidades estatales contratantes en ejercicio de las facultades o potestades que consagra de manera expresa el hoy vigente artículo 14 de la Ley 80 de 1993 , es decir: a) interpretación unilateral del contrato; b) modificación unilateral del contrato; c) terminación unilateral del contrato; d) sometimiento a las leyes nacionales; e) caducidad y f) reversión, conjunto de prerrogativas éstas que la Corte Constitucional identificó como los poderes excepcionales y a las cuales limitó, a la vez, el sentido de esa noción genérica para los efectos del fallo en cuestión.</a:t>
            </a:r>
          </a:p>
          <a:p>
            <a:pPr algn="just"/>
            <a:endParaRPr lang="es-CO"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ES" sz="2000" b="1" i="1" dirty="0"/>
          </a:p>
          <a:p>
            <a:pPr algn="just"/>
            <a:endParaRPr lang="es-CO" b="1" dirty="0"/>
          </a:p>
        </p:txBody>
      </p:sp>
    </p:spTree>
    <p:extLst>
      <p:ext uri="{BB962C8B-B14F-4D97-AF65-F5344CB8AC3E}">
        <p14:creationId xmlns:p14="http://schemas.microsoft.com/office/powerpoint/2010/main" val="2205161385"/>
      </p:ext>
    </p:extLst>
  </p:cSld>
  <p:clrMapOvr>
    <a:masterClrMapping/>
  </p:clrMapOvr>
  <p:transition spd="med">
    <p:blind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AF374B1-484D-13BC-566B-A0A09585FFAD}"/>
              </a:ext>
            </a:extLst>
          </p:cNvPr>
          <p:cNvSpPr>
            <a:spLocks noGrp="1"/>
          </p:cNvSpPr>
          <p:nvPr>
            <p:ph idx="1"/>
          </p:nvPr>
        </p:nvSpPr>
        <p:spPr>
          <a:xfrm>
            <a:off x="107504" y="1"/>
            <a:ext cx="8496944" cy="6858000"/>
          </a:xfrm>
        </p:spPr>
        <p:txBody>
          <a:bodyPr/>
          <a:lstStyle/>
          <a:p>
            <a:pPr marL="0" indent="0" algn="ctr">
              <a:buNone/>
            </a:pPr>
            <a:endParaRPr lang="es-ES" sz="2000" b="1" dirty="0"/>
          </a:p>
          <a:p>
            <a:pPr marL="0" indent="0" algn="just">
              <a:buNone/>
            </a:pPr>
            <a:r>
              <a:rPr lang="es-ES" sz="2800" dirty="0"/>
              <a:t>Así se evidencia que:</a:t>
            </a:r>
          </a:p>
          <a:p>
            <a:pPr marL="0" indent="0" algn="just">
              <a:buNone/>
            </a:pPr>
            <a:r>
              <a:rPr lang="es-ES" sz="2800" dirty="0"/>
              <a:t>.Antes de ley 80 de 1993 había prohibición expresa</a:t>
            </a:r>
          </a:p>
          <a:p>
            <a:pPr marL="0" indent="0" algn="just">
              <a:buNone/>
            </a:pPr>
            <a:r>
              <a:rPr lang="es-ES" sz="2800" dirty="0"/>
              <a:t>.Dentro de las causales de anulación no se incluía una que previera la falta de jurisdicción ni de competencia</a:t>
            </a:r>
          </a:p>
          <a:p>
            <a:pPr marL="0" indent="0" algn="just">
              <a:buNone/>
            </a:pPr>
            <a:r>
              <a:rPr lang="es-ES" sz="2800" dirty="0"/>
              <a:t>.Se acudía a una causal fundada en la incongruencia.</a:t>
            </a:r>
          </a:p>
          <a:p>
            <a:pPr marL="0" indent="0" algn="just">
              <a:buNone/>
            </a:pPr>
            <a:r>
              <a:rPr lang="es-ES" sz="2800" dirty="0"/>
              <a:t>.La ley 80 no reprodujo las prohibiciones</a:t>
            </a:r>
          </a:p>
          <a:p>
            <a:pPr marL="0" indent="0" algn="just">
              <a:buNone/>
            </a:pPr>
            <a:r>
              <a:rPr lang="es-ES" sz="2800" dirty="0"/>
              <a:t>.El Consejo de Estado consideró excluido el juzgamiento de AA en vigencia de la ley 80 de 1993.</a:t>
            </a:r>
          </a:p>
          <a:p>
            <a:pPr marL="0" indent="0" algn="just">
              <a:buNone/>
            </a:pPr>
            <a:r>
              <a:rPr lang="es-ES" sz="2800" dirty="0"/>
              <a:t>.Entonces encontró configurada la causal 4, artículo 72 de la ley 80 de 1993 relativa a incongruencia</a:t>
            </a:r>
          </a:p>
          <a:p>
            <a:pPr marL="0" indent="0" algn="just">
              <a:buNone/>
            </a:pPr>
            <a:endParaRPr lang="es-CO" sz="2800" dirty="0"/>
          </a:p>
        </p:txBody>
      </p:sp>
    </p:spTree>
    <p:extLst>
      <p:ext uri="{BB962C8B-B14F-4D97-AF65-F5344CB8AC3E}">
        <p14:creationId xmlns:p14="http://schemas.microsoft.com/office/powerpoint/2010/main" val="1428663928"/>
      </p:ext>
    </p:extLst>
  </p:cSld>
  <p:clrMapOvr>
    <a:masterClrMapping/>
  </p:clrMapOvr>
  <p:transition spd="med">
    <p:blinds/>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E963CED-0993-1015-CFEE-2FEAF7AB09FA}"/>
              </a:ext>
            </a:extLst>
          </p:cNvPr>
          <p:cNvSpPr>
            <a:spLocks noGrp="1"/>
          </p:cNvSpPr>
          <p:nvPr>
            <p:ph idx="1"/>
          </p:nvPr>
        </p:nvSpPr>
        <p:spPr>
          <a:xfrm>
            <a:off x="107504" y="260648"/>
            <a:ext cx="8579296" cy="6336704"/>
          </a:xfrm>
        </p:spPr>
        <p:txBody>
          <a:bodyPr>
            <a:normAutofit fontScale="92500"/>
          </a:bodyPr>
          <a:lstStyle/>
          <a:p>
            <a:pPr marL="0" indent="0" algn="just">
              <a:buNone/>
            </a:pPr>
            <a:r>
              <a:rPr lang="es-ES" dirty="0"/>
              <a:t>.Se consideró configurada la facultad de anular oficiosamente el pacto arbitral que comprendiera el juzgamiento de Actos Administrativo.</a:t>
            </a:r>
          </a:p>
          <a:p>
            <a:pPr marL="0" indent="0" algn="just">
              <a:buNone/>
            </a:pPr>
            <a:r>
              <a:rPr lang="es-ES" dirty="0"/>
              <a:t>.Los actos administrativo excluidos eran todos lo proferidos en ejercicio de la actividad contractual</a:t>
            </a:r>
          </a:p>
          <a:p>
            <a:pPr marL="0" indent="0" algn="just">
              <a:buNone/>
            </a:pPr>
            <a:r>
              <a:rPr lang="es-ES" dirty="0"/>
              <a:t>.Hubo sentencias </a:t>
            </a:r>
            <a:r>
              <a:rPr lang="es-ES"/>
              <a:t>en las </a:t>
            </a:r>
            <a:r>
              <a:rPr lang="es-ES" dirty="0"/>
              <a:t>cuales se </a:t>
            </a:r>
            <a:r>
              <a:rPr lang="es-ES"/>
              <a:t>admitía pronunciamientos </a:t>
            </a:r>
            <a:r>
              <a:rPr lang="es-ES" dirty="0"/>
              <a:t>sobre efectos económicos del acto administrativo (1992, 1993, 2002)</a:t>
            </a:r>
          </a:p>
          <a:p>
            <a:pPr marL="0" indent="0" algn="just">
              <a:buNone/>
            </a:pPr>
            <a:r>
              <a:rPr lang="es-ES" dirty="0"/>
              <a:t>.Desde 2008, 2009 se precisó que estaban excluidos los Actos Administrativos proferidos en ejercicio de las facultades previstas en el artículo 14 de la ley 80 de 1993</a:t>
            </a:r>
          </a:p>
          <a:p>
            <a:pPr marL="0" indent="0">
              <a:buNone/>
            </a:pPr>
            <a:endParaRPr lang="es-CO" dirty="0"/>
          </a:p>
        </p:txBody>
      </p:sp>
    </p:spTree>
    <p:extLst>
      <p:ext uri="{BB962C8B-B14F-4D97-AF65-F5344CB8AC3E}">
        <p14:creationId xmlns:p14="http://schemas.microsoft.com/office/powerpoint/2010/main" val="2577460153"/>
      </p:ext>
    </p:extLst>
  </p:cSld>
  <p:clrMapOvr>
    <a:masterClrMapping/>
  </p:clrMapOvr>
  <p:transition spd="med">
    <p:blinds/>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3C255-69A1-5CDD-7045-40E0B09296E9}"/>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D726692E-C4EE-9F5D-AF61-AE0ECF9BF833}"/>
              </a:ext>
            </a:extLst>
          </p:cNvPr>
          <p:cNvSpPr>
            <a:spLocks noGrp="1" noChangeArrowheads="1"/>
          </p:cNvSpPr>
          <p:nvPr>
            <p:ph type="body" idx="1"/>
          </p:nvPr>
        </p:nvSpPr>
        <p:spPr>
          <a:xfrm>
            <a:off x="359532" y="332655"/>
            <a:ext cx="7884876" cy="6336705"/>
          </a:xfrm>
        </p:spPr>
        <p:txBody>
          <a:bodyPr>
            <a:normAutofit lnSpcReduction="10000"/>
          </a:bodyPr>
          <a:lstStyle/>
          <a:p>
            <a:pPr marL="0" indent="0" algn="ctr">
              <a:buNone/>
              <a:defRPr/>
            </a:pPr>
            <a:r>
              <a:rPr lang="es-ES" sz="2000" b="1" dirty="0">
                <a:effectLst/>
              </a:rPr>
              <a:t>ARBITRAJE Y ACTOS ADMINISTRATIVOS DESDE LA VIGENCIA DE LA LEY DE ARBITRAJE</a:t>
            </a:r>
          </a:p>
          <a:p>
            <a:pPr marL="0" indent="0" algn="just">
              <a:buNone/>
              <a:defRPr/>
            </a:pPr>
            <a:endParaRPr lang="es-ES" sz="2000" b="1" dirty="0">
              <a:effectLst/>
            </a:endParaRPr>
          </a:p>
          <a:p>
            <a:pPr marL="0" indent="0" algn="just">
              <a:buNone/>
              <a:defRPr/>
            </a:pPr>
            <a:r>
              <a:rPr lang="es-ES" sz="2000" b="1" dirty="0">
                <a:effectLst/>
              </a:rPr>
              <a:t>En la Ley de arbitraje 1563 de 2012 se dispuso en el artículo 1, inciso 4:</a:t>
            </a:r>
          </a:p>
          <a:p>
            <a:pPr marL="0" indent="0" algn="just">
              <a:buNone/>
              <a:defRPr/>
            </a:pPr>
            <a:endParaRPr lang="es-MX" sz="2000" i="1" dirty="0">
              <a:effectLst/>
            </a:endParaRPr>
          </a:p>
          <a:p>
            <a:pPr marL="0" indent="0" algn="just">
              <a:buNone/>
              <a:defRPr/>
            </a:pPr>
            <a:r>
              <a:rPr lang="es-MX" sz="2000" i="1" dirty="0">
                <a:effectLst/>
              </a:rPr>
              <a:t>En los tribunales en que intervenga una entidad pública o quien desempeñe funciones administrativas, si las controversias han surgido por causa o con ocasión de la celebración, desarrollo, ejecución, interpretación, terminación y liquidación de contratos estatales, incluyendo las consecuencias económicas de los actos administrativos expedidos en ejercicio de facultades excepcionales, el laudo deberá proferirse en derecho.</a:t>
            </a:r>
          </a:p>
          <a:p>
            <a:pPr marL="0" indent="0" algn="just">
              <a:buNone/>
              <a:defRPr/>
            </a:pPr>
            <a:endParaRPr lang="es-ES" sz="2000" b="1" i="1" dirty="0">
              <a:effectLst/>
            </a:endParaRPr>
          </a:p>
          <a:p>
            <a:pPr marL="0" indent="0" algn="just">
              <a:buNone/>
              <a:defRPr/>
            </a:pPr>
            <a:r>
              <a:rPr lang="es-ES" sz="2000" b="1" dirty="0">
                <a:effectLst/>
              </a:rPr>
              <a:t>En la Ley 1680 de 2013, Infraestructura se dispuso en el artículo 14:</a:t>
            </a:r>
          </a:p>
          <a:p>
            <a:pPr marL="0" indent="0" algn="just">
              <a:buNone/>
              <a:defRPr/>
            </a:pPr>
            <a:endParaRPr lang="es-ES" sz="2400" b="1" i="1" dirty="0">
              <a:effectLst/>
            </a:endParaRPr>
          </a:p>
          <a:p>
            <a:pPr marL="0" indent="0" algn="just">
              <a:buNone/>
              <a:defRPr/>
            </a:pPr>
            <a:r>
              <a:rPr lang="es-MX" sz="2000" i="1" dirty="0">
                <a:effectLst/>
              </a:rPr>
              <a:t>c) Tanto los árbitros como los amigables componedores no tendrán competencia para pronunciarse sobre la legalidad de los actos administrativos expedidos en ejercicio de facultades excepcionales;</a:t>
            </a:r>
            <a:endParaRPr lang="es-ES" sz="2000" i="1" dirty="0">
              <a:effectLst/>
            </a:endParaRPr>
          </a:p>
        </p:txBody>
      </p:sp>
    </p:spTree>
    <p:extLst>
      <p:ext uri="{BB962C8B-B14F-4D97-AF65-F5344CB8AC3E}">
        <p14:creationId xmlns:p14="http://schemas.microsoft.com/office/powerpoint/2010/main" val="3620921144"/>
      </p:ext>
    </p:extLst>
  </p:cSld>
  <p:clrMapOvr>
    <a:masterClrMapping/>
  </p:clrMapOvr>
  <p:transition spd="med">
    <p:blinds/>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03BC723-A685-EC70-FDE7-279387693D1C}"/>
              </a:ext>
            </a:extLst>
          </p:cNvPr>
          <p:cNvSpPr>
            <a:spLocks noGrp="1"/>
          </p:cNvSpPr>
          <p:nvPr>
            <p:ph idx="1"/>
          </p:nvPr>
        </p:nvSpPr>
        <p:spPr>
          <a:xfrm>
            <a:off x="179512" y="476672"/>
            <a:ext cx="8507288" cy="6192688"/>
          </a:xfrm>
        </p:spPr>
        <p:txBody>
          <a:bodyPr>
            <a:normAutofit lnSpcReduction="10000"/>
          </a:bodyPr>
          <a:lstStyle/>
          <a:p>
            <a:pPr marL="0" indent="0" algn="just">
              <a:buNone/>
            </a:pPr>
            <a:r>
              <a:rPr lang="es-CO" dirty="0"/>
              <a:t>En vigencia de las anteriores normas el Consejo de Estado consideró en algunas de sus sus providencias:</a:t>
            </a:r>
          </a:p>
          <a:p>
            <a:pPr marL="0" indent="0" algn="just">
              <a:buNone/>
            </a:pPr>
            <a:endParaRPr lang="es-CO" dirty="0">
              <a:effectLst/>
            </a:endParaRPr>
          </a:p>
          <a:p>
            <a:pPr marL="0" indent="0" algn="just">
              <a:buNone/>
            </a:pPr>
            <a:r>
              <a:rPr lang="es-CO" dirty="0">
                <a:effectLst/>
              </a:rPr>
              <a:t>. No es procedente someter al juzgamiento de árbitros la legalidad de actos administrativos contractuales expedidos en ejercicio de las facultades excepcionales de los artículos 14 a 19 de la ley 80 de 1993</a:t>
            </a:r>
          </a:p>
          <a:p>
            <a:pPr marL="0" indent="0" algn="just">
              <a:buNone/>
            </a:pPr>
            <a:endParaRPr lang="es-CO" dirty="0">
              <a:effectLst/>
            </a:endParaRPr>
          </a:p>
          <a:p>
            <a:pPr marL="0" indent="0" algn="just">
              <a:buNone/>
            </a:pPr>
            <a:r>
              <a:rPr lang="es-CO" dirty="0">
                <a:effectLst/>
              </a:rPr>
              <a:t>. Los árbitros pueden juzgar los efectos económicos de tales actos administrativos.</a:t>
            </a:r>
          </a:p>
          <a:p>
            <a:pPr marL="0" indent="0">
              <a:buNone/>
            </a:pPr>
            <a:endParaRPr lang="es-CO" dirty="0"/>
          </a:p>
        </p:txBody>
      </p:sp>
    </p:spTree>
    <p:extLst>
      <p:ext uri="{BB962C8B-B14F-4D97-AF65-F5344CB8AC3E}">
        <p14:creationId xmlns:p14="http://schemas.microsoft.com/office/powerpoint/2010/main" val="3867005153"/>
      </p:ext>
    </p:extLst>
  </p:cSld>
  <p:clrMapOvr>
    <a:masterClrMapping/>
  </p:clrMapOvr>
  <p:transition spd="med">
    <p:blinds/>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9C83-5341-34C7-9B02-24806C0AD295}"/>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BD1B91F-657E-87C7-C14E-D1766E50887A}"/>
              </a:ext>
            </a:extLst>
          </p:cNvPr>
          <p:cNvSpPr>
            <a:spLocks noGrp="1"/>
          </p:cNvSpPr>
          <p:nvPr>
            <p:ph idx="1"/>
          </p:nvPr>
        </p:nvSpPr>
        <p:spPr>
          <a:xfrm>
            <a:off x="179512" y="476672"/>
            <a:ext cx="8507288" cy="6192688"/>
          </a:xfrm>
        </p:spPr>
        <p:txBody>
          <a:bodyPr>
            <a:normAutofit fontScale="70000" lnSpcReduction="20000"/>
          </a:bodyPr>
          <a:lstStyle/>
          <a:p>
            <a:pPr marL="0" indent="0" algn="ctr">
              <a:buNone/>
            </a:pPr>
            <a:r>
              <a:rPr lang="es-CO" b="1" dirty="0"/>
              <a:t>Las anteriores posturas del Consejo de Estado cambiaron desde la Sentencia Unificación 68994 del 14 de Marzo de 2024</a:t>
            </a:r>
            <a:r>
              <a:rPr lang="es-CO" dirty="0"/>
              <a:t>.</a:t>
            </a:r>
          </a:p>
          <a:p>
            <a:pPr marL="0" indent="0" algn="ctr">
              <a:buNone/>
            </a:pPr>
            <a:endParaRPr lang="es-CO" dirty="0"/>
          </a:p>
          <a:p>
            <a:pPr marL="0" indent="0" algn="just">
              <a:buNone/>
            </a:pPr>
            <a:r>
              <a:rPr lang="es-CO" dirty="0"/>
              <a:t>Un pronunciamiento sobre los efectos económicos del Acto proferido en ejercicio de facultades definidas en el artículo 14 de la ley 80 de 1993 implica análisis sobre la legalidad del acto:</a:t>
            </a:r>
          </a:p>
          <a:p>
            <a:pPr marL="0" indent="0" algn="just">
              <a:buNone/>
            </a:pPr>
            <a:endParaRPr lang="es-CO" dirty="0"/>
          </a:p>
          <a:p>
            <a:pPr marL="0" indent="0" algn="just">
              <a:buNone/>
            </a:pPr>
            <a:r>
              <a:rPr lang="es-MX" dirty="0"/>
              <a:t>“</a:t>
            </a:r>
            <a:r>
              <a:rPr lang="es-MX" i="1" dirty="0"/>
              <a:t>el nuevo Estatuto Arbitral no contempla una autorización para que los árbitros puedan pronunciarse sobre la validez de los actos administrativos fruto del ejercicio de facultades excepcionales, pues su articulado únicamente define que los tribunales gozan de potestad para</a:t>
            </a:r>
          </a:p>
          <a:p>
            <a:pPr marL="0" indent="0" algn="just">
              <a:buNone/>
            </a:pPr>
            <a:r>
              <a:rPr lang="es-MX" i="1" dirty="0"/>
              <a:t>resolver -en derecho- los litigios surgidos con ocasión de la celebración, ejecución, interpretación, terminación y liquidación de los contratos estatales, siempre y cuando dicha disputa no se conecte con la legalidad de los referidos actos administrativos.</a:t>
            </a:r>
          </a:p>
          <a:p>
            <a:pPr marL="0" indent="0" algn="just">
              <a:buNone/>
            </a:pPr>
            <a:r>
              <a:rPr lang="es-MX" i="1" dirty="0"/>
              <a:t>(…)</a:t>
            </a:r>
            <a:endParaRPr lang="es-CO" i="1" dirty="0"/>
          </a:p>
        </p:txBody>
      </p:sp>
    </p:spTree>
    <p:extLst>
      <p:ext uri="{BB962C8B-B14F-4D97-AF65-F5344CB8AC3E}">
        <p14:creationId xmlns:p14="http://schemas.microsoft.com/office/powerpoint/2010/main" val="541795936"/>
      </p:ext>
    </p:extLst>
  </p:cSld>
  <p:clrMapOvr>
    <a:masterClrMapping/>
  </p:clrMapOvr>
  <p:transition spd="med">
    <p:blinds/>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CEA95-AFF8-57C4-FD83-B2DDFC0945D6}"/>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3EC69DA-1084-630A-C26D-FBDDD0CBE76C}"/>
              </a:ext>
            </a:extLst>
          </p:cNvPr>
          <p:cNvSpPr>
            <a:spLocks noGrp="1"/>
          </p:cNvSpPr>
          <p:nvPr>
            <p:ph idx="1"/>
          </p:nvPr>
        </p:nvSpPr>
        <p:spPr>
          <a:xfrm>
            <a:off x="179512" y="476672"/>
            <a:ext cx="8507288" cy="6192688"/>
          </a:xfrm>
        </p:spPr>
        <p:txBody>
          <a:bodyPr>
            <a:normAutofit fontScale="85000" lnSpcReduction="10000"/>
          </a:bodyPr>
          <a:lstStyle/>
          <a:p>
            <a:pPr marL="0" indent="0" algn="just">
              <a:buNone/>
            </a:pPr>
            <a:r>
              <a:rPr lang="es-CO" i="1" dirty="0"/>
              <a:t>…</a:t>
            </a:r>
            <a:r>
              <a:rPr lang="es-MX" i="1" dirty="0"/>
              <a:t> Las medidas de reconocimiento y pago de las compensaciones e indemnizaciones y la aplicación de mecanismos de ajuste de las condiciones y términos contractuales, con el fin de mantener la ecuación o equilibrio inicial, son inescindibles al ejercicio de las potestades previstas en el artículo 14 de la Ley 80 de 1993. </a:t>
            </a:r>
          </a:p>
          <a:p>
            <a:pPr marL="0" indent="0" algn="just">
              <a:buNone/>
            </a:pPr>
            <a:r>
              <a:rPr lang="es-MX" i="1" dirty="0"/>
              <a:t>Los litigios que versen sobre tales medidas y mecanismos comprometen un juicio de validez y legalidad sobre el ejercicio de la función administrativa y no solamente sobre sus efectos económicos; por tanto, los árbitros carecen de jurisdicción para pronunciarse sobre esas disposiciones, y cualquier controversia en torno a ellas deberá surtirse a través de la correspondiente impugnación judicial ante esta jurisdicción especializada.”</a:t>
            </a:r>
            <a:endParaRPr lang="es-CO" i="1" dirty="0"/>
          </a:p>
        </p:txBody>
      </p:sp>
    </p:spTree>
    <p:extLst>
      <p:ext uri="{BB962C8B-B14F-4D97-AF65-F5344CB8AC3E}">
        <p14:creationId xmlns:p14="http://schemas.microsoft.com/office/powerpoint/2010/main" val="3864350809"/>
      </p:ext>
    </p:extLst>
  </p:cSld>
  <p:clrMapOvr>
    <a:masterClrMapping/>
  </p:clrMapOvr>
  <p:transition spd="med">
    <p:blinds/>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A080D-2CEF-4C09-152A-BF9786D67977}"/>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033104-AE95-E588-4F54-45620917B73D}"/>
              </a:ext>
            </a:extLst>
          </p:cNvPr>
          <p:cNvSpPr>
            <a:spLocks noGrp="1"/>
          </p:cNvSpPr>
          <p:nvPr>
            <p:ph idx="1"/>
          </p:nvPr>
        </p:nvSpPr>
        <p:spPr>
          <a:xfrm>
            <a:off x="179512" y="476672"/>
            <a:ext cx="8507288" cy="6192688"/>
          </a:xfrm>
        </p:spPr>
        <p:txBody>
          <a:bodyPr>
            <a:normAutofit/>
          </a:bodyPr>
          <a:lstStyle/>
          <a:p>
            <a:pPr marL="0" indent="0" algn="just">
              <a:buNone/>
            </a:pPr>
            <a:endParaRPr lang="es-MX" dirty="0"/>
          </a:p>
          <a:p>
            <a:pPr marL="0" indent="0" algn="just">
              <a:buNone/>
            </a:pPr>
            <a:endParaRPr lang="es-MX" dirty="0"/>
          </a:p>
          <a:p>
            <a:pPr marL="0" indent="0" algn="just">
              <a:buNone/>
            </a:pPr>
            <a:r>
              <a:rPr lang="es-MX" dirty="0"/>
              <a:t>.En la actualidad la Corte Constitucional estudia la tutela promovida contra la anterior decisión.</a:t>
            </a:r>
            <a:endParaRPr lang="es-CO" dirty="0"/>
          </a:p>
        </p:txBody>
      </p:sp>
    </p:spTree>
    <p:extLst>
      <p:ext uri="{BB962C8B-B14F-4D97-AF65-F5344CB8AC3E}">
        <p14:creationId xmlns:p14="http://schemas.microsoft.com/office/powerpoint/2010/main" val="1367124182"/>
      </p:ext>
    </p:extLst>
  </p:cSld>
  <p:clrMapOvr>
    <a:masterClrMapping/>
  </p:clrMapOvr>
  <p:transition spd="med">
    <p:blinds/>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6E11F-57A3-162D-FC26-1027308FCF79}"/>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E404A94-F7E8-4387-2BE3-18A9353A257E}"/>
              </a:ext>
            </a:extLst>
          </p:cNvPr>
          <p:cNvSpPr>
            <a:spLocks noGrp="1"/>
          </p:cNvSpPr>
          <p:nvPr>
            <p:ph idx="1"/>
          </p:nvPr>
        </p:nvSpPr>
        <p:spPr>
          <a:xfrm>
            <a:off x="179512" y="476672"/>
            <a:ext cx="8507288" cy="6192688"/>
          </a:xfrm>
        </p:spPr>
        <p:txBody>
          <a:bodyPr>
            <a:normAutofit/>
          </a:bodyPr>
          <a:lstStyle/>
          <a:p>
            <a:pPr marL="0" indent="0" algn="just">
              <a:buNone/>
            </a:pPr>
            <a:r>
              <a:rPr lang="es-MX" b="1" dirty="0"/>
              <a:t>El arbitraje procede para juzgar la responsabilidad extracontractual del Estado</a:t>
            </a:r>
            <a:br>
              <a:rPr lang="es-MX" dirty="0"/>
            </a:br>
            <a:endParaRPr lang="es-MX" dirty="0"/>
          </a:p>
          <a:p>
            <a:pPr marL="0" indent="0" algn="just">
              <a:buNone/>
            </a:pPr>
            <a:r>
              <a:rPr lang="es-MX" dirty="0"/>
              <a:t>. El arbitraje es procedente para la resolución de litigios que se adelanten con el objeto de que se declare la responsabilidad extracontractual, a cuyo efecto es necesario el perfeccionamiento del correspondiente pacto arbitral en el cual debe expresarse de manera clara y completa la materia que se sustrae del juzgamiento del juez natural.</a:t>
            </a:r>
            <a:endParaRPr lang="es-CO" dirty="0"/>
          </a:p>
        </p:txBody>
      </p:sp>
    </p:spTree>
    <p:extLst>
      <p:ext uri="{BB962C8B-B14F-4D97-AF65-F5344CB8AC3E}">
        <p14:creationId xmlns:p14="http://schemas.microsoft.com/office/powerpoint/2010/main" val="1137771341"/>
      </p:ext>
    </p:extLst>
  </p:cSld>
  <p:clrMapOvr>
    <a:masterClrMapping/>
  </p:clrMapOvr>
  <p:transition spd="med">
    <p:blinds/>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ABAE-CDFE-D21A-2773-E2B068AEBB3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C2C3587-486C-1B7C-3992-67D35A437C50}"/>
              </a:ext>
            </a:extLst>
          </p:cNvPr>
          <p:cNvSpPr>
            <a:spLocks noGrp="1"/>
          </p:cNvSpPr>
          <p:nvPr>
            <p:ph idx="1"/>
          </p:nvPr>
        </p:nvSpPr>
        <p:spPr>
          <a:xfrm>
            <a:off x="179512" y="476672"/>
            <a:ext cx="8507288" cy="6192688"/>
          </a:xfrm>
        </p:spPr>
        <p:txBody>
          <a:bodyPr>
            <a:normAutofit/>
          </a:bodyPr>
          <a:lstStyle/>
          <a:p>
            <a:pPr marL="0" indent="0" algn="just">
              <a:buNone/>
            </a:pPr>
            <a:r>
              <a:rPr lang="es-MX" dirty="0"/>
              <a:t>. La actual regulación normativa del arbitraje admite el juzgamiento de la responsabilidad extracontractual sin que al efecto resulten mayores distinciones en consideración a la naturaleza de la relación jurídica existente entre las partes.</a:t>
            </a:r>
          </a:p>
          <a:p>
            <a:pPr marL="0" indent="0" algn="just">
              <a:buNone/>
            </a:pPr>
            <a:r>
              <a:rPr lang="es-CO" dirty="0"/>
              <a:t>. La ley 1563 de 2012, artículo 1, dispone que es procedente el arbitraje para dirimir litigios que versen sobre asuntos que</a:t>
            </a:r>
          </a:p>
          <a:p>
            <a:pPr marL="0" indent="0" algn="just">
              <a:buNone/>
            </a:pPr>
            <a:r>
              <a:rPr lang="es-CO" dirty="0"/>
              <a:t> i) la ley autorice o </a:t>
            </a:r>
            <a:r>
              <a:rPr lang="es-CO" dirty="0" err="1"/>
              <a:t>ii</a:t>
            </a:r>
            <a:r>
              <a:rPr lang="es-CO" dirty="0"/>
              <a:t>) que sean de libre disposición </a:t>
            </a:r>
          </a:p>
          <a:p>
            <a:pPr marL="0" indent="0" algn="just">
              <a:buNone/>
            </a:pPr>
            <a:endParaRPr lang="es-CO" dirty="0"/>
          </a:p>
        </p:txBody>
      </p:sp>
    </p:spTree>
    <p:extLst>
      <p:ext uri="{BB962C8B-B14F-4D97-AF65-F5344CB8AC3E}">
        <p14:creationId xmlns:p14="http://schemas.microsoft.com/office/powerpoint/2010/main" val="445981176"/>
      </p:ext>
    </p:extLst>
  </p:cSld>
  <p:clrMapOvr>
    <a:masterClrMapping/>
  </p:clrMapOvr>
  <p:transition spd="med">
    <p:blinds/>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81562-CB36-7166-06ED-BAB2156284FE}"/>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BE9936C-A9D0-521E-9D0D-3A4E9A025DE0}"/>
              </a:ext>
            </a:extLst>
          </p:cNvPr>
          <p:cNvSpPr>
            <a:spLocks noGrp="1"/>
          </p:cNvSpPr>
          <p:nvPr>
            <p:ph idx="1"/>
          </p:nvPr>
        </p:nvSpPr>
        <p:spPr>
          <a:xfrm>
            <a:off x="179512" y="476672"/>
            <a:ext cx="8507288" cy="6192688"/>
          </a:xfrm>
        </p:spPr>
        <p:txBody>
          <a:bodyPr>
            <a:normAutofit/>
          </a:bodyPr>
          <a:lstStyle/>
          <a:p>
            <a:pPr marL="0" indent="0" algn="just">
              <a:buNone/>
            </a:pPr>
            <a:endParaRPr lang="es-MX" dirty="0"/>
          </a:p>
          <a:p>
            <a:pPr marL="0" indent="0" algn="just">
              <a:buNone/>
            </a:pPr>
            <a:r>
              <a:rPr lang="es-MX" dirty="0"/>
              <a:t>. El artículo 3 reguló el pacto arbitral sin limitarlo a litigios contractuales: </a:t>
            </a:r>
          </a:p>
          <a:p>
            <a:pPr marL="0" indent="0" algn="just">
              <a:buNone/>
            </a:pPr>
            <a:endParaRPr lang="es-MX" dirty="0"/>
          </a:p>
          <a:p>
            <a:pPr marL="0" indent="0" algn="just">
              <a:buNone/>
            </a:pPr>
            <a:r>
              <a:rPr lang="es-MX" dirty="0"/>
              <a:t>“El pacto arbitral es un negocio jurídico por virtud del cual las partes someten o se obligan a someter a arbitraje controversias que hayan surgido o puedan surgir entre ellas. (…)”</a:t>
            </a:r>
            <a:endParaRPr lang="es-CO" dirty="0"/>
          </a:p>
        </p:txBody>
      </p:sp>
    </p:spTree>
    <p:extLst>
      <p:ext uri="{BB962C8B-B14F-4D97-AF65-F5344CB8AC3E}">
        <p14:creationId xmlns:p14="http://schemas.microsoft.com/office/powerpoint/2010/main" val="914788427"/>
      </p:ext>
    </p:extLst>
  </p:cSld>
  <p:clrMapOvr>
    <a:masterClrMapping/>
  </p:clrMapOvr>
  <p:transition spd="med">
    <p:blinds/>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CA40B-63A1-B3E8-4156-1151C5AF461A}"/>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5055F94-9EED-CF17-71C6-4C79EDB18FFA}"/>
              </a:ext>
            </a:extLst>
          </p:cNvPr>
          <p:cNvSpPr>
            <a:spLocks noGrp="1"/>
          </p:cNvSpPr>
          <p:nvPr>
            <p:ph idx="1"/>
          </p:nvPr>
        </p:nvSpPr>
        <p:spPr>
          <a:xfrm>
            <a:off x="179512" y="476672"/>
            <a:ext cx="8507288" cy="6192688"/>
          </a:xfrm>
        </p:spPr>
        <p:txBody>
          <a:bodyPr>
            <a:normAutofit lnSpcReduction="10000"/>
          </a:bodyPr>
          <a:lstStyle/>
          <a:p>
            <a:pPr marL="0" indent="0" algn="just">
              <a:buNone/>
            </a:pPr>
            <a:endParaRPr lang="es-MX" dirty="0"/>
          </a:p>
          <a:p>
            <a:pPr marL="0" indent="0" algn="just">
              <a:buNone/>
            </a:pPr>
            <a:r>
              <a:rPr lang="es-MX" dirty="0"/>
              <a:t>. El artículo 5 que establece la procedencia del arbitraje para las “controversias en las que se debata la existencia, eficacia o validez del contrato y la decisión del Tribunal será conducente aunque el contrato sea inexistente, ineficaz o inválido”. </a:t>
            </a:r>
          </a:p>
          <a:p>
            <a:pPr marL="0" indent="0" algn="just">
              <a:buNone/>
            </a:pPr>
            <a:endParaRPr lang="es-MX" dirty="0"/>
          </a:p>
          <a:p>
            <a:pPr marL="0" indent="0" algn="just">
              <a:buNone/>
            </a:pPr>
            <a:r>
              <a:rPr lang="es-MX" dirty="0"/>
              <a:t>Con esta disposición se evidencia que el contrato no es requisito para la procedencia del arbitraje, como quiera que los litigios relacionados con su no existencia también pueden ser dirimidos por árbitros. </a:t>
            </a:r>
            <a:endParaRPr lang="es-CO" dirty="0"/>
          </a:p>
        </p:txBody>
      </p:sp>
    </p:spTree>
    <p:extLst>
      <p:ext uri="{BB962C8B-B14F-4D97-AF65-F5344CB8AC3E}">
        <p14:creationId xmlns:p14="http://schemas.microsoft.com/office/powerpoint/2010/main" val="3781017510"/>
      </p:ext>
    </p:extLst>
  </p:cSld>
  <p:clrMapOvr>
    <a:masterClrMapping/>
  </p:clrMapOvr>
  <p:transition spd="med">
    <p:blinds/>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60E2C-7432-A741-D9C8-C9D45995226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DB3E532-F8F4-C207-F3DC-BD5194042F4F}"/>
              </a:ext>
            </a:extLst>
          </p:cNvPr>
          <p:cNvSpPr>
            <a:spLocks noGrp="1"/>
          </p:cNvSpPr>
          <p:nvPr>
            <p:ph idx="1"/>
          </p:nvPr>
        </p:nvSpPr>
        <p:spPr>
          <a:xfrm>
            <a:off x="179512" y="476672"/>
            <a:ext cx="8507288" cy="6192688"/>
          </a:xfrm>
        </p:spPr>
        <p:txBody>
          <a:bodyPr>
            <a:normAutofit fontScale="92500" lnSpcReduction="20000"/>
          </a:bodyPr>
          <a:lstStyle/>
          <a:p>
            <a:pPr marL="0" indent="0" algn="just">
              <a:buNone/>
            </a:pPr>
            <a:endParaRPr lang="es-MX" dirty="0"/>
          </a:p>
          <a:p>
            <a:pPr marL="0" indent="0" algn="just">
              <a:buNone/>
            </a:pPr>
            <a:r>
              <a:rPr lang="es-MX" dirty="0"/>
              <a:t>. . El artículo 6, al regular el compromiso no restringe la naturaleza de la controversia a la contractual cuando establece:</a:t>
            </a:r>
          </a:p>
          <a:p>
            <a:pPr marL="0" indent="0" algn="just">
              <a:buNone/>
            </a:pPr>
            <a:endParaRPr lang="es-MX" dirty="0"/>
          </a:p>
          <a:p>
            <a:pPr marL="0" indent="0" algn="just">
              <a:buNone/>
            </a:pPr>
            <a:r>
              <a:rPr lang="es-MX" dirty="0"/>
              <a:t>“El compromiso podrá constar en cualquier documento, que contenga:</a:t>
            </a:r>
          </a:p>
          <a:p>
            <a:pPr marL="0" indent="0" algn="just">
              <a:buNone/>
            </a:pPr>
            <a:r>
              <a:rPr lang="es-MX" dirty="0"/>
              <a:t>1. Los nombres de las partes.</a:t>
            </a:r>
          </a:p>
          <a:p>
            <a:pPr marL="0" indent="0" algn="just">
              <a:buNone/>
            </a:pPr>
            <a:r>
              <a:rPr lang="es-MX" dirty="0"/>
              <a:t>2. La indicación de las controversias que se someten al arbitraje.</a:t>
            </a:r>
          </a:p>
          <a:p>
            <a:pPr marL="0" indent="0" algn="just">
              <a:buNone/>
            </a:pPr>
            <a:r>
              <a:rPr lang="es-MX" dirty="0"/>
              <a:t>3. La indicación del proceso en curso, cuando a ello hubiere lugar. En este caso las partes podrán ampliar o restringir las pretensiones aducidas en aquel.” </a:t>
            </a:r>
            <a:endParaRPr lang="es-CO" dirty="0"/>
          </a:p>
        </p:txBody>
      </p:sp>
    </p:spTree>
    <p:extLst>
      <p:ext uri="{BB962C8B-B14F-4D97-AF65-F5344CB8AC3E}">
        <p14:creationId xmlns:p14="http://schemas.microsoft.com/office/powerpoint/2010/main" val="3558276389"/>
      </p:ext>
    </p:extLst>
  </p:cSld>
  <p:clrMapOvr>
    <a:masterClrMapping/>
  </p:clrMapOvr>
  <p:transition spd="med">
    <p:blinds/>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D09A0-3F2C-5592-0390-A4487E8ABEC5}"/>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FCCB32-15A5-30BE-C22C-BAE67E6023FE}"/>
              </a:ext>
            </a:extLst>
          </p:cNvPr>
          <p:cNvSpPr>
            <a:spLocks noGrp="1"/>
          </p:cNvSpPr>
          <p:nvPr>
            <p:ph idx="1"/>
          </p:nvPr>
        </p:nvSpPr>
        <p:spPr>
          <a:xfrm>
            <a:off x="179512" y="476672"/>
            <a:ext cx="8507288" cy="6192688"/>
          </a:xfrm>
        </p:spPr>
        <p:txBody>
          <a:bodyPr>
            <a:normAutofit lnSpcReduction="10000"/>
          </a:bodyPr>
          <a:lstStyle/>
          <a:p>
            <a:pPr marL="0" indent="0" algn="just">
              <a:buNone/>
            </a:pPr>
            <a:endParaRPr lang="es-MX" dirty="0"/>
          </a:p>
          <a:p>
            <a:pPr marL="0" indent="0" algn="just">
              <a:buNone/>
            </a:pPr>
            <a:endParaRPr lang="es-MX" dirty="0"/>
          </a:p>
          <a:p>
            <a:pPr marL="0" indent="0" algn="just">
              <a:buNone/>
            </a:pPr>
            <a:r>
              <a:rPr lang="es-MX" dirty="0"/>
              <a:t>El artículo 69 al regular el pacto arbitral alude a litigios contractuales o no contractuales cuando dispone que el acuerdo de arbitraje “es aquel por el cual las partes deciden someter a arbitraje todas o algunas controversias que hayan surgido o puedan surgir entre ellas respecto de una determinada relación jurídica, contractual o no.”.</a:t>
            </a:r>
          </a:p>
          <a:p>
            <a:pPr marL="0" indent="0" algn="just">
              <a:buNone/>
            </a:pPr>
            <a:r>
              <a:rPr lang="es-MX" dirty="0"/>
              <a:t>. </a:t>
            </a:r>
            <a:endParaRPr lang="es-CO" dirty="0"/>
          </a:p>
        </p:txBody>
      </p:sp>
    </p:spTree>
    <p:extLst>
      <p:ext uri="{BB962C8B-B14F-4D97-AF65-F5344CB8AC3E}">
        <p14:creationId xmlns:p14="http://schemas.microsoft.com/office/powerpoint/2010/main" val="3398138800"/>
      </p:ext>
    </p:extLst>
  </p:cSld>
  <p:clrMapOvr>
    <a:masterClrMapping/>
  </p:clrMapOvr>
  <p:transition spd="med">
    <p:blinds/>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2617B-8E40-CC3B-E1AE-F58B48CF1D9E}"/>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CEB7E9-46F1-CA38-834B-DCC942CD95D6}"/>
              </a:ext>
            </a:extLst>
          </p:cNvPr>
          <p:cNvSpPr>
            <a:spLocks noGrp="1"/>
          </p:cNvSpPr>
          <p:nvPr>
            <p:ph idx="1"/>
          </p:nvPr>
        </p:nvSpPr>
        <p:spPr>
          <a:xfrm>
            <a:off x="179512" y="476672"/>
            <a:ext cx="8507288" cy="6192688"/>
          </a:xfrm>
        </p:spPr>
        <p:txBody>
          <a:bodyPr>
            <a:normAutofit fontScale="85000" lnSpcReduction="10000"/>
          </a:bodyPr>
          <a:lstStyle/>
          <a:p>
            <a:pPr marL="0" indent="0" algn="just">
              <a:buNone/>
            </a:pPr>
            <a:endParaRPr lang="es-MX" dirty="0"/>
          </a:p>
          <a:p>
            <a:pPr marL="0" indent="0" algn="just">
              <a:buNone/>
            </a:pPr>
            <a:r>
              <a:rPr lang="es-MX" dirty="0"/>
              <a:t>. Las materias que, jurisprudencialmente se han considerado excluidas del arbitraje, corresponden a controversias distintas a las que se abordan en los juicios de responsabilidad extracontractual:</a:t>
            </a:r>
          </a:p>
          <a:p>
            <a:pPr marL="0" indent="0" algn="just">
              <a:buNone/>
            </a:pPr>
            <a:endParaRPr lang="es-MX" dirty="0"/>
          </a:p>
          <a:p>
            <a:pPr marL="0" indent="0" algn="just">
              <a:buNone/>
            </a:pPr>
            <a:r>
              <a:rPr lang="es-MX" dirty="0"/>
              <a:t>Dentro de lo no arbitrable se alude al estado civil de las personas, los derechos de los incapaces, la soberanía nacional, el orden constitucional, la legalidad de los actos administrativos y las obligaciones impuestas por leyes imperativas cuya observancia tenga relación con el orden público. En tanto que el análisis de la responsabilidad extracontractual comprende los elementos que la configuran. </a:t>
            </a:r>
            <a:endParaRPr lang="es-CO" dirty="0"/>
          </a:p>
        </p:txBody>
      </p:sp>
    </p:spTree>
    <p:extLst>
      <p:ext uri="{BB962C8B-B14F-4D97-AF65-F5344CB8AC3E}">
        <p14:creationId xmlns:p14="http://schemas.microsoft.com/office/powerpoint/2010/main" val="118269058"/>
      </p:ext>
    </p:extLst>
  </p:cSld>
  <p:clrMapOvr>
    <a:masterClrMapping/>
  </p:clrMapOvr>
  <p:transition spd="med">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C3695CC-0272-A6B9-D77E-D0AAA44F5E9D}"/>
              </a:ext>
            </a:extLst>
          </p:cNvPr>
          <p:cNvSpPr>
            <a:spLocks noGrp="1"/>
          </p:cNvSpPr>
          <p:nvPr>
            <p:ph idx="1"/>
          </p:nvPr>
        </p:nvSpPr>
        <p:spPr/>
        <p:txBody>
          <a:bodyPr/>
          <a:lstStyle/>
          <a:p>
            <a:pPr marL="0" indent="0" algn="just">
              <a:buNone/>
            </a:pPr>
            <a:r>
              <a:rPr lang="es-CO" dirty="0"/>
              <a:t>Así es procedente considerar que la ley y la jurisprudencia no han excluido el arbitraje como mecanismo alterno de solución de litigios para dirimir litigios propios de la responsabilidad extracontractual del Estado.</a:t>
            </a:r>
          </a:p>
        </p:txBody>
      </p:sp>
    </p:spTree>
    <p:extLst>
      <p:ext uri="{BB962C8B-B14F-4D97-AF65-F5344CB8AC3E}">
        <p14:creationId xmlns:p14="http://schemas.microsoft.com/office/powerpoint/2010/main" val="168339663"/>
      </p:ext>
    </p:extLst>
  </p:cSld>
  <p:clrMapOvr>
    <a:masterClrMapping/>
  </p:clrMapOvr>
  <p:transition spd="med">
    <p:blinds/>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E175-4456-40E7-8FA3-D7BC75D1EFA9}"/>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A77458-BABB-DA6B-9111-B0BAEB730084}"/>
              </a:ext>
            </a:extLst>
          </p:cNvPr>
          <p:cNvSpPr>
            <a:spLocks noGrp="1"/>
          </p:cNvSpPr>
          <p:nvPr>
            <p:ph idx="1"/>
          </p:nvPr>
        </p:nvSpPr>
        <p:spPr>
          <a:xfrm>
            <a:off x="179512" y="476672"/>
            <a:ext cx="8507288" cy="6192688"/>
          </a:xfrm>
        </p:spPr>
        <p:txBody>
          <a:bodyPr>
            <a:normAutofit/>
          </a:bodyPr>
          <a:lstStyle/>
          <a:p>
            <a:pPr marL="0" indent="0" algn="just">
              <a:buNone/>
            </a:pPr>
            <a:r>
              <a:rPr lang="es-MX" dirty="0"/>
              <a:t>Para tener en cuenta:</a:t>
            </a:r>
          </a:p>
          <a:p>
            <a:pPr marL="0" indent="0" algn="just">
              <a:buNone/>
            </a:pPr>
            <a:endParaRPr lang="es-MX" dirty="0"/>
          </a:p>
          <a:p>
            <a:pPr marL="0" indent="0" algn="just">
              <a:buNone/>
            </a:pPr>
            <a:r>
              <a:rPr lang="es-MX" dirty="0"/>
              <a:t>.El uso del arbitraje ha disminuido en los últimos años </a:t>
            </a:r>
          </a:p>
          <a:p>
            <a:pPr marL="0" indent="0" algn="just">
              <a:buNone/>
            </a:pPr>
            <a:r>
              <a:rPr lang="es-MX" dirty="0"/>
              <a:t>. La amigable composición es el MASC cuya utilización más se ha incrementado.</a:t>
            </a:r>
          </a:p>
          <a:p>
            <a:pPr marL="0" indent="0" algn="just">
              <a:buNone/>
            </a:pPr>
            <a:r>
              <a:rPr lang="es-CO" dirty="0"/>
              <a:t>. Las controversias jurisprudenciales sobre las facultades de los árbitros han limitado el uso del arbitraje.</a:t>
            </a:r>
          </a:p>
        </p:txBody>
      </p:sp>
    </p:spTree>
    <p:extLst>
      <p:ext uri="{BB962C8B-B14F-4D97-AF65-F5344CB8AC3E}">
        <p14:creationId xmlns:p14="http://schemas.microsoft.com/office/powerpoint/2010/main" val="1358807267"/>
      </p:ext>
    </p:extLst>
  </p:cSld>
  <p:clrMapOvr>
    <a:masterClrMapping/>
  </p:clrMapOvr>
  <p:transition spd="med">
    <p:blinds/>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F5172-F018-6E19-5856-D22C3D7249EA}"/>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32226FDA-C82E-6FE7-0154-FA80F86893DF}"/>
              </a:ext>
            </a:extLst>
          </p:cNvPr>
          <p:cNvSpPr>
            <a:spLocks noGrp="1" noChangeArrowheads="1"/>
          </p:cNvSpPr>
          <p:nvPr>
            <p:ph type="body" idx="1"/>
          </p:nvPr>
        </p:nvSpPr>
        <p:spPr>
          <a:xfrm>
            <a:off x="359532" y="332655"/>
            <a:ext cx="7884876" cy="6336705"/>
          </a:xfrm>
        </p:spPr>
        <p:txBody>
          <a:bodyPr>
            <a:noAutofit/>
          </a:bodyPr>
          <a:lstStyle/>
          <a:p>
            <a:pPr marL="0" indent="0" algn="just">
              <a:buNone/>
              <a:defRPr/>
            </a:pPr>
            <a:r>
              <a:rPr lang="es-ES" dirty="0">
                <a:effectLst/>
              </a:rPr>
              <a:t> </a:t>
            </a:r>
          </a:p>
          <a:p>
            <a:pPr marL="0" indent="0" algn="just">
              <a:buNone/>
              <a:defRPr/>
            </a:pPr>
            <a:endParaRPr lang="es-ES" altLang="es-CO" sz="2000" b="1" dirty="0">
              <a:effectLst/>
            </a:endParaRPr>
          </a:p>
          <a:p>
            <a:pPr marL="0" indent="0" algn="ctr">
              <a:buNone/>
              <a:defRPr/>
            </a:pPr>
            <a:r>
              <a:rPr lang="es-CO" altLang="es-CO" sz="2000" b="1" dirty="0"/>
              <a:t> ESTADISTICAS DEL SISTEMA DE INFORMACIÓN DE LA CONCILIACIÓN, EL ARBITRAJE Y LA AMIGABLE COMPOSICIÓN</a:t>
            </a:r>
          </a:p>
          <a:p>
            <a:pPr marL="0" indent="0" algn="just">
              <a:buNone/>
              <a:defRPr/>
            </a:pPr>
            <a:endParaRPr lang="es-CO" sz="2000" b="1" dirty="0">
              <a:effectLst/>
            </a:endParaRPr>
          </a:p>
          <a:p>
            <a:pPr marL="0" indent="0" algn="ctr">
              <a:buNone/>
              <a:defRPr/>
            </a:pPr>
            <a:r>
              <a:rPr lang="es-CO" sz="2000" b="1" dirty="0">
                <a:effectLst/>
              </a:rPr>
              <a:t>Ministerio de Justicia y del Derecho</a:t>
            </a:r>
            <a:endParaRPr lang="es-CO" sz="2000" dirty="0">
              <a:effectLst/>
            </a:endParaRPr>
          </a:p>
        </p:txBody>
      </p:sp>
    </p:spTree>
    <p:extLst>
      <p:ext uri="{BB962C8B-B14F-4D97-AF65-F5344CB8AC3E}">
        <p14:creationId xmlns:p14="http://schemas.microsoft.com/office/powerpoint/2010/main" val="760000358"/>
      </p:ext>
    </p:extLst>
  </p:cSld>
  <p:clrMapOvr>
    <a:masterClrMapping/>
  </p:clrMapOvr>
  <p:transition spd="med">
    <p:blinds/>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B9ACD-FB60-6B1C-A9CF-45BE1E5B6B25}"/>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62F05CFD-DABF-91FB-D63E-93B3522DFC95}"/>
              </a:ext>
            </a:extLst>
          </p:cNvPr>
          <p:cNvSpPr>
            <a:spLocks noGrp="1" noChangeArrowheads="1"/>
          </p:cNvSpPr>
          <p:nvPr>
            <p:ph type="body" idx="1"/>
          </p:nvPr>
        </p:nvSpPr>
        <p:spPr>
          <a:xfrm>
            <a:off x="359532" y="1"/>
            <a:ext cx="8784468" cy="6669360"/>
          </a:xfrm>
        </p:spPr>
        <p:txBody>
          <a:bodyPr>
            <a:noAutofit/>
          </a:bodyPr>
          <a:lstStyle/>
          <a:p>
            <a:pPr marL="0" indent="0" algn="just">
              <a:buNone/>
              <a:defRPr/>
            </a:pPr>
            <a:r>
              <a:rPr lang="es-ES" dirty="0">
                <a:effectLst/>
              </a:rPr>
              <a:t> </a:t>
            </a:r>
          </a:p>
          <a:p>
            <a:pPr marL="0" indent="0" algn="just">
              <a:buNone/>
              <a:defRPr/>
            </a:pPr>
            <a:endParaRPr lang="es-CO" sz="2000" dirty="0">
              <a:effectLst/>
            </a:endParaRPr>
          </a:p>
        </p:txBody>
      </p:sp>
      <p:pic>
        <p:nvPicPr>
          <p:cNvPr id="2" name="Imagen 1">
            <a:extLst>
              <a:ext uri="{FF2B5EF4-FFF2-40B4-BE49-F238E27FC236}">
                <a16:creationId xmlns:a16="http://schemas.microsoft.com/office/drawing/2014/main" id="{4BA916CF-7A72-04D2-994C-94200B022339}"/>
              </a:ext>
            </a:extLst>
          </p:cNvPr>
          <p:cNvPicPr>
            <a:picLocks noChangeAspect="1"/>
          </p:cNvPicPr>
          <p:nvPr/>
        </p:nvPicPr>
        <p:blipFill>
          <a:blip r:embed="rId2"/>
          <a:stretch>
            <a:fillRect/>
          </a:stretch>
        </p:blipFill>
        <p:spPr>
          <a:xfrm>
            <a:off x="641024" y="1052736"/>
            <a:ext cx="8035432" cy="4608512"/>
          </a:xfrm>
          <a:prstGeom prst="rect">
            <a:avLst/>
          </a:prstGeom>
        </p:spPr>
      </p:pic>
    </p:spTree>
    <p:extLst>
      <p:ext uri="{BB962C8B-B14F-4D97-AF65-F5344CB8AC3E}">
        <p14:creationId xmlns:p14="http://schemas.microsoft.com/office/powerpoint/2010/main" val="256562762"/>
      </p:ext>
    </p:extLst>
  </p:cSld>
  <p:clrMapOvr>
    <a:masterClrMapping/>
  </p:clrMapOvr>
  <p:transition spd="med">
    <p:blinds/>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530D2-360A-2EED-053E-96BFD6238A10}"/>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FAE07D4C-A1A0-F090-3550-38A6CEDE1C2C}"/>
              </a:ext>
            </a:extLst>
          </p:cNvPr>
          <p:cNvSpPr>
            <a:spLocks noGrp="1" noChangeArrowheads="1"/>
          </p:cNvSpPr>
          <p:nvPr>
            <p:ph type="body" idx="1"/>
          </p:nvPr>
        </p:nvSpPr>
        <p:spPr>
          <a:xfrm>
            <a:off x="359532" y="1"/>
            <a:ext cx="8784468" cy="6669360"/>
          </a:xfrm>
        </p:spPr>
        <p:txBody>
          <a:bodyPr>
            <a:noAutofit/>
          </a:bodyPr>
          <a:lstStyle/>
          <a:p>
            <a:pPr marL="0" indent="0" algn="just">
              <a:buNone/>
              <a:defRPr/>
            </a:pPr>
            <a:r>
              <a:rPr lang="es-ES" dirty="0">
                <a:effectLst/>
              </a:rPr>
              <a:t> </a:t>
            </a:r>
          </a:p>
          <a:p>
            <a:pPr marL="0" indent="0" algn="just">
              <a:buNone/>
              <a:defRPr/>
            </a:pPr>
            <a:endParaRPr lang="es-ES" sz="2000" dirty="0">
              <a:effectLst/>
            </a:endParaRPr>
          </a:p>
          <a:p>
            <a:pPr marL="0" indent="0" algn="just">
              <a:buNone/>
              <a:defRPr/>
            </a:pPr>
            <a:endParaRPr lang="es-ES" sz="2000" dirty="0">
              <a:effectLst/>
            </a:endParaRPr>
          </a:p>
          <a:p>
            <a:pPr marL="0" indent="0" algn="just">
              <a:buNone/>
              <a:defRPr/>
            </a:pPr>
            <a:endParaRPr lang="es-CO" sz="2000" dirty="0">
              <a:effectLst/>
            </a:endParaRPr>
          </a:p>
        </p:txBody>
      </p:sp>
      <p:pic>
        <p:nvPicPr>
          <p:cNvPr id="2" name="Imagen 1">
            <a:extLst>
              <a:ext uri="{FF2B5EF4-FFF2-40B4-BE49-F238E27FC236}">
                <a16:creationId xmlns:a16="http://schemas.microsoft.com/office/drawing/2014/main" id="{D020E8F6-C7B1-6F64-44B8-965CFE2D8BF6}"/>
              </a:ext>
            </a:extLst>
          </p:cNvPr>
          <p:cNvPicPr>
            <a:picLocks noChangeAspect="1"/>
          </p:cNvPicPr>
          <p:nvPr/>
        </p:nvPicPr>
        <p:blipFill>
          <a:blip r:embed="rId2"/>
          <a:stretch>
            <a:fillRect/>
          </a:stretch>
        </p:blipFill>
        <p:spPr>
          <a:xfrm>
            <a:off x="288495" y="1196752"/>
            <a:ext cx="8616297" cy="4752528"/>
          </a:xfrm>
          <a:prstGeom prst="rect">
            <a:avLst/>
          </a:prstGeom>
        </p:spPr>
      </p:pic>
    </p:spTree>
    <p:extLst>
      <p:ext uri="{BB962C8B-B14F-4D97-AF65-F5344CB8AC3E}">
        <p14:creationId xmlns:p14="http://schemas.microsoft.com/office/powerpoint/2010/main" val="3658296952"/>
      </p:ext>
    </p:extLst>
  </p:cSld>
  <p:clrMapOvr>
    <a:masterClrMapping/>
  </p:clrMapOvr>
  <p:transition spd="med">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95A-172C-2263-DAAB-E33EDC245167}"/>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830EA1F9-2813-E7F8-510E-C111676E0C67}"/>
              </a:ext>
            </a:extLst>
          </p:cNvPr>
          <p:cNvSpPr>
            <a:spLocks noGrp="1" noChangeArrowheads="1"/>
          </p:cNvSpPr>
          <p:nvPr>
            <p:ph type="body" idx="1"/>
          </p:nvPr>
        </p:nvSpPr>
        <p:spPr>
          <a:xfrm>
            <a:off x="359532" y="1"/>
            <a:ext cx="8784468" cy="6669360"/>
          </a:xfrm>
        </p:spPr>
        <p:txBody>
          <a:bodyPr>
            <a:noAutofit/>
          </a:bodyPr>
          <a:lstStyle/>
          <a:p>
            <a:pPr marL="0" indent="0" algn="just">
              <a:buNone/>
              <a:defRPr/>
            </a:pPr>
            <a:r>
              <a:rPr lang="es-ES" dirty="0">
                <a:effectLst/>
              </a:rPr>
              <a:t> </a:t>
            </a:r>
          </a:p>
          <a:p>
            <a:pPr marL="0" indent="0" algn="just">
              <a:buNone/>
              <a:defRPr/>
            </a:pPr>
            <a:endParaRPr lang="es-CO" sz="2000" dirty="0">
              <a:effectLst/>
            </a:endParaRPr>
          </a:p>
        </p:txBody>
      </p:sp>
      <p:pic>
        <p:nvPicPr>
          <p:cNvPr id="2" name="Imagen 1">
            <a:extLst>
              <a:ext uri="{FF2B5EF4-FFF2-40B4-BE49-F238E27FC236}">
                <a16:creationId xmlns:a16="http://schemas.microsoft.com/office/drawing/2014/main" id="{6A3B7B9E-EBDA-2332-EA49-97B4BF2B38BF}"/>
              </a:ext>
            </a:extLst>
          </p:cNvPr>
          <p:cNvPicPr>
            <a:picLocks noChangeAspect="1"/>
          </p:cNvPicPr>
          <p:nvPr/>
        </p:nvPicPr>
        <p:blipFill>
          <a:blip r:embed="rId2"/>
          <a:stretch>
            <a:fillRect/>
          </a:stretch>
        </p:blipFill>
        <p:spPr>
          <a:xfrm>
            <a:off x="770252" y="1514690"/>
            <a:ext cx="7618172" cy="5194584"/>
          </a:xfrm>
          <a:prstGeom prst="rect">
            <a:avLst/>
          </a:prstGeom>
        </p:spPr>
      </p:pic>
    </p:spTree>
    <p:extLst>
      <p:ext uri="{BB962C8B-B14F-4D97-AF65-F5344CB8AC3E}">
        <p14:creationId xmlns:p14="http://schemas.microsoft.com/office/powerpoint/2010/main" val="4274551298"/>
      </p:ext>
    </p:extLst>
  </p:cSld>
  <p:clrMapOvr>
    <a:masterClrMapping/>
  </p:clrMapOvr>
  <p:transition spd="med">
    <p:blinds/>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A816C-95F5-3315-9E53-FE46EAD02FD8}"/>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2BF19943-C1B4-00E0-A526-1310580D6F17}"/>
              </a:ext>
            </a:extLst>
          </p:cNvPr>
          <p:cNvSpPr>
            <a:spLocks noGrp="1" noChangeArrowheads="1"/>
          </p:cNvSpPr>
          <p:nvPr>
            <p:ph type="body" idx="1"/>
          </p:nvPr>
        </p:nvSpPr>
        <p:spPr>
          <a:xfrm>
            <a:off x="359532" y="1"/>
            <a:ext cx="8784468" cy="6669360"/>
          </a:xfrm>
        </p:spPr>
        <p:txBody>
          <a:bodyPr>
            <a:noAutofit/>
          </a:bodyPr>
          <a:lstStyle/>
          <a:p>
            <a:pPr marL="0" indent="0" algn="just">
              <a:buNone/>
              <a:defRPr/>
            </a:pPr>
            <a:r>
              <a:rPr lang="es-ES" dirty="0">
                <a:effectLst/>
              </a:rPr>
              <a:t> </a:t>
            </a:r>
          </a:p>
          <a:p>
            <a:pPr marL="0" indent="0" algn="just">
              <a:buNone/>
              <a:defRPr/>
            </a:pPr>
            <a:endParaRPr lang="es-CO" sz="2000" dirty="0">
              <a:effectLst/>
            </a:endParaRPr>
          </a:p>
        </p:txBody>
      </p:sp>
      <p:pic>
        <p:nvPicPr>
          <p:cNvPr id="2" name="Imagen 1">
            <a:extLst>
              <a:ext uri="{FF2B5EF4-FFF2-40B4-BE49-F238E27FC236}">
                <a16:creationId xmlns:a16="http://schemas.microsoft.com/office/drawing/2014/main" id="{F2DAD15C-6B48-D72F-D188-BFFBC42C6668}"/>
              </a:ext>
            </a:extLst>
          </p:cNvPr>
          <p:cNvPicPr>
            <a:picLocks noChangeAspect="1"/>
          </p:cNvPicPr>
          <p:nvPr/>
        </p:nvPicPr>
        <p:blipFill>
          <a:blip r:embed="rId2"/>
          <a:stretch>
            <a:fillRect/>
          </a:stretch>
        </p:blipFill>
        <p:spPr>
          <a:xfrm>
            <a:off x="473020" y="1505545"/>
            <a:ext cx="8275444" cy="4731767"/>
          </a:xfrm>
          <a:prstGeom prst="rect">
            <a:avLst/>
          </a:prstGeom>
        </p:spPr>
      </p:pic>
    </p:spTree>
    <p:extLst>
      <p:ext uri="{BB962C8B-B14F-4D97-AF65-F5344CB8AC3E}">
        <p14:creationId xmlns:p14="http://schemas.microsoft.com/office/powerpoint/2010/main" val="2918500500"/>
      </p:ext>
    </p:extLst>
  </p:cSld>
  <p:clrMapOvr>
    <a:masterClrMapping/>
  </p:clrMapOvr>
  <p:transition spd="med">
    <p:blinds/>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0D1E7-C73E-A024-B8FE-3A8C31B3214F}"/>
            </a:ext>
          </a:extLst>
        </p:cNvPr>
        <p:cNvGrpSpPr/>
        <p:nvPr/>
      </p:nvGrpSpPr>
      <p:grpSpPr>
        <a:xfrm>
          <a:off x="0" y="0"/>
          <a:ext cx="0" cy="0"/>
          <a:chOff x="0" y="0"/>
          <a:chExt cx="0" cy="0"/>
        </a:xfrm>
      </p:grpSpPr>
      <p:sp>
        <p:nvSpPr>
          <p:cNvPr id="134147" name="Rectangle 3">
            <a:extLst>
              <a:ext uri="{FF2B5EF4-FFF2-40B4-BE49-F238E27FC236}">
                <a16:creationId xmlns:a16="http://schemas.microsoft.com/office/drawing/2014/main" id="{04678D10-3580-5000-5750-E6A12F574B1A}"/>
              </a:ext>
            </a:extLst>
          </p:cNvPr>
          <p:cNvSpPr>
            <a:spLocks noGrp="1" noChangeArrowheads="1"/>
          </p:cNvSpPr>
          <p:nvPr>
            <p:ph type="body" idx="1"/>
          </p:nvPr>
        </p:nvSpPr>
        <p:spPr>
          <a:xfrm>
            <a:off x="359532" y="1"/>
            <a:ext cx="8784468" cy="6669360"/>
          </a:xfrm>
        </p:spPr>
        <p:txBody>
          <a:bodyPr>
            <a:noAutofit/>
          </a:bodyPr>
          <a:lstStyle/>
          <a:p>
            <a:pPr marL="0" indent="0" algn="just">
              <a:buNone/>
              <a:defRPr/>
            </a:pPr>
            <a:r>
              <a:rPr lang="es-ES" dirty="0">
                <a:effectLst/>
              </a:rPr>
              <a:t> </a:t>
            </a:r>
          </a:p>
          <a:p>
            <a:pPr marL="0" indent="0" algn="just">
              <a:buNone/>
              <a:defRPr/>
            </a:pPr>
            <a:endParaRPr lang="es-CO" sz="2000" dirty="0">
              <a:effectLst/>
            </a:endParaRPr>
          </a:p>
        </p:txBody>
      </p:sp>
      <p:pic>
        <p:nvPicPr>
          <p:cNvPr id="3" name="Imagen 2">
            <a:extLst>
              <a:ext uri="{FF2B5EF4-FFF2-40B4-BE49-F238E27FC236}">
                <a16:creationId xmlns:a16="http://schemas.microsoft.com/office/drawing/2014/main" id="{7933472C-6F4F-FDFF-DED5-937203EFAE8A}"/>
              </a:ext>
            </a:extLst>
          </p:cNvPr>
          <p:cNvPicPr>
            <a:picLocks noChangeAspect="1"/>
          </p:cNvPicPr>
          <p:nvPr/>
        </p:nvPicPr>
        <p:blipFill>
          <a:blip r:embed="rId2"/>
          <a:stretch>
            <a:fillRect/>
          </a:stretch>
        </p:blipFill>
        <p:spPr>
          <a:xfrm>
            <a:off x="251520" y="857250"/>
            <a:ext cx="8568952" cy="5143500"/>
          </a:xfrm>
          <a:prstGeom prst="rect">
            <a:avLst/>
          </a:prstGeom>
        </p:spPr>
      </p:pic>
    </p:spTree>
    <p:extLst>
      <p:ext uri="{BB962C8B-B14F-4D97-AF65-F5344CB8AC3E}">
        <p14:creationId xmlns:p14="http://schemas.microsoft.com/office/powerpoint/2010/main" val="1364783490"/>
      </p:ext>
    </p:extLst>
  </p:cSld>
  <p:clrMapOvr>
    <a:masterClrMapping/>
  </p:clrMapOvr>
  <p:transition spd="med">
    <p:blinds/>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D6FA53D9-1398-F232-F125-47F0CB866249}"/>
              </a:ext>
            </a:extLst>
          </p:cNvPr>
          <p:cNvSpPr>
            <a:spLocks noGrp="1" noChangeArrowheads="1"/>
          </p:cNvSpPr>
          <p:nvPr>
            <p:ph type="ctrTitle"/>
          </p:nvPr>
        </p:nvSpPr>
        <p:spPr/>
        <p:txBody>
          <a:bodyPr/>
          <a:lstStyle/>
          <a:p>
            <a:pPr eaLnBrk="1" hangingPunct="1">
              <a:defRPr/>
            </a:pPr>
            <a:br>
              <a:rPr lang="es-CO" altLang="es-CO" sz="2400" dirty="0"/>
            </a:br>
            <a:br>
              <a:rPr lang="es-CO" altLang="es-CO" sz="2400" dirty="0"/>
            </a:br>
            <a:r>
              <a:rPr lang="es-CO" altLang="es-CO" sz="2400" dirty="0"/>
              <a:t>aida.hernandez@uexternado.edu.co</a:t>
            </a:r>
            <a:br>
              <a:rPr lang="es-CO" altLang="es-CO" sz="2400" dirty="0"/>
            </a:br>
            <a:endParaRPr lang="es-CO" altLang="es-CO" sz="2400" dirty="0"/>
          </a:p>
        </p:txBody>
      </p:sp>
    </p:spTree>
  </p:cSld>
  <p:clrMapOvr>
    <a:masterClrMapping/>
  </p:clrMapOvr>
  <p:transition spd="med">
    <p:blinds/>
  </p:transition>
</p:sld>
</file>

<file path=ppt/theme/theme1.xml><?xml version="1.0" encoding="utf-8"?>
<a:theme xmlns:a="http://schemas.openxmlformats.org/drawingml/2006/main" name="Haz de luz">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 altLang="es-CO"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 altLang="es-CO"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AUSALES RECURSO DE ANULACIÓN APHS  -  Modo de compatibilidad" id="{73D775F8-4208-415B-8630-35FCB8E01A1D}" vid="{14AC42D1-DFF2-425B-9D5E-3645DB17DD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RECURSO DE ANULACIÓN APHS</Template>
  <TotalTime>608</TotalTime>
  <Words>3360</Words>
  <Application>Microsoft Office PowerPoint</Application>
  <PresentationFormat>Presentación en pantalla (4:3)</PresentationFormat>
  <Paragraphs>273</Paragraphs>
  <Slides>40</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40</vt:i4>
      </vt:variant>
    </vt:vector>
  </HeadingPairs>
  <TitlesOfParts>
    <vt:vector size="44" baseType="lpstr">
      <vt:lpstr>Aptos</vt:lpstr>
      <vt:lpstr>Arial</vt:lpstr>
      <vt:lpstr>Wingdings</vt:lpstr>
      <vt:lpstr>Haz de luz</vt:lpstr>
      <vt:lpstr>EL ARBITRAJE CON ENTIDADES PÚBLICAS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   </vt:lpstr>
      <vt:lpstr>Presentación de PowerPoint</vt:lpstr>
      <vt:lpstr>   </vt:lpstr>
      <vt:lpstr>   </vt:lpstr>
      <vt:lpstr>   </vt:lpstr>
      <vt:lpstr>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aida.hernandez@uexternado.edu.co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Aida Patricia Hernandez Silva</dc:creator>
  <cp:lastModifiedBy>Aida Patricia Hernandez Silva</cp:lastModifiedBy>
  <cp:revision>32</cp:revision>
  <dcterms:created xsi:type="dcterms:W3CDTF">2025-09-04T23:34:14Z</dcterms:created>
  <dcterms:modified xsi:type="dcterms:W3CDTF">2025-11-04T22:55:15Z</dcterms:modified>
</cp:coreProperties>
</file>