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9753600" cy="7315200"/>
  <p:notesSz cx="6858000" cy="9144000"/>
  <p:embeddedFontLst>
    <p:embeddedFont>
      <p:font typeface="Montserrat Bold" charset="1" panose="00000800000000000000"/>
      <p:regular r:id="rId8"/>
    </p:embeddedFont>
    <p:embeddedFont>
      <p:font typeface="Montserrat" charset="1" panose="00000500000000000000"/>
      <p:regular r:id="rId9"/>
    </p:embeddedFont>
    <p:embeddedFont>
      <p:font typeface="Lovelo" charset="1" panose="020000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07017" y="3628352"/>
            <a:ext cx="1012788" cy="1012788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F291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174625"/>
              <a:ext cx="711200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7238532" y="3628352"/>
            <a:ext cx="1012788" cy="1012788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A6DF96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174625"/>
              <a:ext cx="711200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5685892" y="3288492"/>
            <a:ext cx="1012788" cy="1012788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7ED957"/>
            </a:solidFill>
            <a:ln cap="sq">
              <a:noFill/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174625"/>
              <a:ext cx="711200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4130204" y="3631450"/>
            <a:ext cx="1012788" cy="1012788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5472E"/>
            </a:solidFill>
            <a:ln cap="sq">
              <a:noFill/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174625"/>
              <a:ext cx="711200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2574516" y="3288492"/>
            <a:ext cx="1012788" cy="1012788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E3928"/>
            </a:solidFill>
            <a:ln cap="sq">
              <a:noFill/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174625"/>
              <a:ext cx="711200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348736" y="3793337"/>
            <a:ext cx="1679603" cy="682817"/>
            <a:chOff x="0" y="0"/>
            <a:chExt cx="999668" cy="4064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999668" cy="406400"/>
            </a:xfrm>
            <a:custGeom>
              <a:avLst/>
              <a:gdLst/>
              <a:ahLst/>
              <a:cxnLst/>
              <a:rect r="r" b="b" t="t" l="l"/>
              <a:pathLst>
                <a:path h="406400" w="999668">
                  <a:moveTo>
                    <a:pt x="749751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749751" y="406400"/>
                  </a:lnTo>
                  <a:lnTo>
                    <a:pt x="999668" y="203200"/>
                  </a:lnTo>
                  <a:lnTo>
                    <a:pt x="749751" y="0"/>
                  </a:lnTo>
                  <a:close/>
                </a:path>
              </a:pathLst>
            </a:custGeom>
            <a:solidFill>
              <a:srgbClr val="0F291D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28575"/>
              <a:ext cx="859090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6339507" y="3794886"/>
            <a:ext cx="1757057" cy="682817"/>
            <a:chOff x="0" y="0"/>
            <a:chExt cx="1045767" cy="4064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045767" cy="406400"/>
            </a:xfrm>
            <a:custGeom>
              <a:avLst/>
              <a:gdLst/>
              <a:ahLst/>
              <a:cxnLst/>
              <a:rect r="r" b="b" t="t" l="l"/>
              <a:pathLst>
                <a:path h="406400" w="1045767">
                  <a:moveTo>
                    <a:pt x="842567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842567" y="406400"/>
                  </a:lnTo>
                  <a:lnTo>
                    <a:pt x="1045767" y="203200"/>
                  </a:lnTo>
                  <a:lnTo>
                    <a:pt x="842567" y="0"/>
                  </a:lnTo>
                  <a:close/>
                </a:path>
              </a:pathLst>
            </a:custGeom>
            <a:solidFill>
              <a:srgbClr val="A6DF96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152400" y="-28575"/>
              <a:ext cx="740967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4786866" y="3455027"/>
            <a:ext cx="1757057" cy="682817"/>
            <a:chOff x="0" y="0"/>
            <a:chExt cx="1045767" cy="4064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045767" cy="406400"/>
            </a:xfrm>
            <a:custGeom>
              <a:avLst/>
              <a:gdLst/>
              <a:ahLst/>
              <a:cxnLst/>
              <a:rect r="r" b="b" t="t" l="l"/>
              <a:pathLst>
                <a:path h="406400" w="1045767">
                  <a:moveTo>
                    <a:pt x="842567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842567" y="406400"/>
                  </a:lnTo>
                  <a:lnTo>
                    <a:pt x="1045767" y="203200"/>
                  </a:lnTo>
                  <a:lnTo>
                    <a:pt x="842567" y="0"/>
                  </a:lnTo>
                  <a:close/>
                </a:path>
              </a:pathLst>
            </a:custGeom>
            <a:solidFill>
              <a:srgbClr val="7ED957"/>
            </a:solidFill>
            <a:ln cap="sq">
              <a:noFill/>
              <a:prstDash val="solid"/>
              <a:miter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152400" y="-28575"/>
              <a:ext cx="740967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3231179" y="3797985"/>
            <a:ext cx="1757057" cy="682817"/>
            <a:chOff x="0" y="0"/>
            <a:chExt cx="1045767" cy="4064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045767" cy="406400"/>
            </a:xfrm>
            <a:custGeom>
              <a:avLst/>
              <a:gdLst/>
              <a:ahLst/>
              <a:cxnLst/>
              <a:rect r="r" b="b" t="t" l="l"/>
              <a:pathLst>
                <a:path h="406400" w="1045767">
                  <a:moveTo>
                    <a:pt x="842567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842567" y="406400"/>
                  </a:lnTo>
                  <a:lnTo>
                    <a:pt x="1045767" y="203200"/>
                  </a:lnTo>
                  <a:lnTo>
                    <a:pt x="842567" y="0"/>
                  </a:lnTo>
                  <a:close/>
                </a:path>
              </a:pathLst>
            </a:custGeom>
            <a:solidFill>
              <a:srgbClr val="05472E"/>
            </a:solidFill>
            <a:ln cap="sq">
              <a:noFill/>
              <a:prstDash val="solid"/>
              <a:miter/>
            </a:ln>
          </p:spPr>
        </p:sp>
        <p:sp>
          <p:nvSpPr>
            <p:cNvPr name="TextBox 28" id="28"/>
            <p:cNvSpPr txBox="true"/>
            <p:nvPr/>
          </p:nvSpPr>
          <p:spPr>
            <a:xfrm>
              <a:off x="152400" y="-28575"/>
              <a:ext cx="740967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675491" y="3455027"/>
            <a:ext cx="1757057" cy="682817"/>
            <a:chOff x="0" y="0"/>
            <a:chExt cx="1045767" cy="4064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045767" cy="406400"/>
            </a:xfrm>
            <a:custGeom>
              <a:avLst/>
              <a:gdLst/>
              <a:ahLst/>
              <a:cxnLst/>
              <a:rect r="r" b="b" t="t" l="l"/>
              <a:pathLst>
                <a:path h="406400" w="1045767">
                  <a:moveTo>
                    <a:pt x="842567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842567" y="406400"/>
                  </a:lnTo>
                  <a:lnTo>
                    <a:pt x="1045767" y="203200"/>
                  </a:lnTo>
                  <a:lnTo>
                    <a:pt x="842567" y="0"/>
                  </a:lnTo>
                  <a:close/>
                </a:path>
              </a:pathLst>
            </a:custGeom>
            <a:solidFill>
              <a:srgbClr val="0E3928"/>
            </a:solidFill>
            <a:ln cap="sq">
              <a:noFill/>
              <a:prstDash val="solid"/>
              <a:miter/>
            </a:ln>
          </p:spPr>
        </p:sp>
        <p:sp>
          <p:nvSpPr>
            <p:cNvPr name="TextBox 31" id="31"/>
            <p:cNvSpPr txBox="true"/>
            <p:nvPr/>
          </p:nvSpPr>
          <p:spPr>
            <a:xfrm>
              <a:off x="152400" y="-28575"/>
              <a:ext cx="740967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32" id="32"/>
          <p:cNvSpPr txBox="true"/>
          <p:nvPr/>
        </p:nvSpPr>
        <p:spPr>
          <a:xfrm rot="0">
            <a:off x="510569" y="3960121"/>
            <a:ext cx="1009945" cy="322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b="true" sz="1928" spc="4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2023-1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2095408" y="3623722"/>
            <a:ext cx="1009945" cy="3234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b="true" sz="1928" spc="4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2023-1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637168" y="3959194"/>
            <a:ext cx="1009945" cy="3234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b="true" sz="1928" spc="4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2024-1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5142992" y="3593350"/>
            <a:ext cx="1009945" cy="3234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b="true" sz="1928" spc="4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2024-1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6743948" y="3953982"/>
            <a:ext cx="1009945" cy="3234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b="true" sz="1928" spc="4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2024-1</a:t>
            </a:r>
          </a:p>
        </p:txBody>
      </p:sp>
      <p:sp>
        <p:nvSpPr>
          <p:cNvPr name="AutoShape 37" id="37"/>
          <p:cNvSpPr/>
          <p:nvPr/>
        </p:nvSpPr>
        <p:spPr>
          <a:xfrm flipV="true">
            <a:off x="1204778" y="4275241"/>
            <a:ext cx="786606" cy="786606"/>
          </a:xfrm>
          <a:prstGeom prst="line">
            <a:avLst/>
          </a:prstGeom>
          <a:ln cap="rnd" w="28575">
            <a:solidFill>
              <a:srgbClr val="000000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38" id="38"/>
          <p:cNvSpPr/>
          <p:nvPr/>
        </p:nvSpPr>
        <p:spPr>
          <a:xfrm flipV="true">
            <a:off x="4337251" y="4275241"/>
            <a:ext cx="786606" cy="786606"/>
          </a:xfrm>
          <a:prstGeom prst="line">
            <a:avLst/>
          </a:prstGeom>
          <a:ln cap="rnd" w="28575">
            <a:solidFill>
              <a:srgbClr val="000000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39" id="39"/>
          <p:cNvSpPr/>
          <p:nvPr/>
        </p:nvSpPr>
        <p:spPr>
          <a:xfrm flipV="true">
            <a:off x="7452038" y="4275241"/>
            <a:ext cx="786606" cy="786606"/>
          </a:xfrm>
          <a:prstGeom prst="line">
            <a:avLst/>
          </a:prstGeom>
          <a:ln cap="rnd" w="28575">
            <a:solidFill>
              <a:srgbClr val="000000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40" id="40"/>
          <p:cNvSpPr/>
          <p:nvPr/>
        </p:nvSpPr>
        <p:spPr>
          <a:xfrm>
            <a:off x="5981946" y="2968174"/>
            <a:ext cx="722664" cy="722664"/>
          </a:xfrm>
          <a:prstGeom prst="line">
            <a:avLst/>
          </a:prstGeom>
          <a:ln cap="rnd" w="28575">
            <a:solidFill>
              <a:srgbClr val="000000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41" id="41"/>
          <p:cNvSpPr/>
          <p:nvPr/>
        </p:nvSpPr>
        <p:spPr>
          <a:xfrm>
            <a:off x="2877666" y="2968174"/>
            <a:ext cx="722664" cy="722664"/>
          </a:xfrm>
          <a:prstGeom prst="line">
            <a:avLst/>
          </a:prstGeom>
          <a:ln cap="rnd" w="28575">
            <a:solidFill>
              <a:srgbClr val="000000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42" id="42"/>
          <p:cNvSpPr/>
          <p:nvPr/>
        </p:nvSpPr>
        <p:spPr>
          <a:xfrm flipV="true">
            <a:off x="1208241" y="5052466"/>
            <a:ext cx="0" cy="1049761"/>
          </a:xfrm>
          <a:prstGeom prst="line">
            <a:avLst/>
          </a:prstGeom>
          <a:ln cap="rnd" w="28575">
            <a:solidFill>
              <a:srgbClr val="000000"/>
            </a:solidFill>
            <a:prstDash val="sysDot"/>
            <a:headEnd type="oval" len="lg" w="lg"/>
            <a:tailEnd type="none" len="sm" w="sm"/>
          </a:ln>
        </p:spPr>
      </p:sp>
      <p:sp>
        <p:nvSpPr>
          <p:cNvPr name="AutoShape 43" id="43"/>
          <p:cNvSpPr/>
          <p:nvPr/>
        </p:nvSpPr>
        <p:spPr>
          <a:xfrm flipV="true">
            <a:off x="4340714" y="5052466"/>
            <a:ext cx="0" cy="1049761"/>
          </a:xfrm>
          <a:prstGeom prst="line">
            <a:avLst/>
          </a:prstGeom>
          <a:ln cap="rnd" w="28575">
            <a:solidFill>
              <a:srgbClr val="000000"/>
            </a:solidFill>
            <a:prstDash val="sysDot"/>
            <a:headEnd type="oval" len="lg" w="lg"/>
            <a:tailEnd type="none" len="sm" w="sm"/>
          </a:ln>
        </p:spPr>
      </p:sp>
      <p:sp>
        <p:nvSpPr>
          <p:cNvPr name="AutoShape 44" id="44"/>
          <p:cNvSpPr/>
          <p:nvPr/>
        </p:nvSpPr>
        <p:spPr>
          <a:xfrm flipV="true">
            <a:off x="7455501" y="5052466"/>
            <a:ext cx="0" cy="1049761"/>
          </a:xfrm>
          <a:prstGeom prst="line">
            <a:avLst/>
          </a:prstGeom>
          <a:ln cap="rnd" w="28575">
            <a:solidFill>
              <a:srgbClr val="000000"/>
            </a:solidFill>
            <a:prstDash val="sysDot"/>
            <a:headEnd type="oval" len="lg" w="lg"/>
            <a:tailEnd type="none" len="sm" w="sm"/>
          </a:ln>
        </p:spPr>
      </p:sp>
      <p:sp>
        <p:nvSpPr>
          <p:cNvPr name="AutoShape 45" id="45"/>
          <p:cNvSpPr/>
          <p:nvPr/>
        </p:nvSpPr>
        <p:spPr>
          <a:xfrm>
            <a:off x="5978483" y="1927794"/>
            <a:ext cx="0" cy="1049761"/>
          </a:xfrm>
          <a:prstGeom prst="line">
            <a:avLst/>
          </a:prstGeom>
          <a:ln cap="rnd" w="28575">
            <a:solidFill>
              <a:srgbClr val="000000"/>
            </a:solidFill>
            <a:prstDash val="sysDot"/>
            <a:headEnd type="oval" len="lg" w="lg"/>
            <a:tailEnd type="none" len="sm" w="sm"/>
          </a:ln>
        </p:spPr>
      </p:sp>
      <p:sp>
        <p:nvSpPr>
          <p:cNvPr name="AutoShape 46" id="46"/>
          <p:cNvSpPr/>
          <p:nvPr/>
        </p:nvSpPr>
        <p:spPr>
          <a:xfrm>
            <a:off x="2874203" y="1927794"/>
            <a:ext cx="0" cy="1049761"/>
          </a:xfrm>
          <a:prstGeom prst="line">
            <a:avLst/>
          </a:prstGeom>
          <a:ln cap="rnd" w="28575">
            <a:solidFill>
              <a:srgbClr val="000000"/>
            </a:solidFill>
            <a:prstDash val="sysDot"/>
            <a:headEnd type="oval" len="lg" w="lg"/>
            <a:tailEnd type="none" len="sm" w="sm"/>
          </a:ln>
        </p:spPr>
      </p:sp>
      <p:sp>
        <p:nvSpPr>
          <p:cNvPr name="TextBox 47" id="47"/>
          <p:cNvSpPr txBox="true"/>
          <p:nvPr/>
        </p:nvSpPr>
        <p:spPr>
          <a:xfrm rot="0">
            <a:off x="3013099" y="2213500"/>
            <a:ext cx="1503885" cy="8929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44"/>
              </a:lnSpc>
              <a:spcBef>
                <a:spcPct val="0"/>
              </a:spcBef>
            </a:pPr>
            <a:r>
              <a:rPr lang="en-US" sz="1031" spc="21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st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ánda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re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naci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na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es e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 in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ern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ac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onales,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ta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to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rm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ati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vo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s c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na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 pr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áct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s 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6113132" y="2200273"/>
            <a:ext cx="3127832" cy="10882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44"/>
              </a:lnSpc>
            </a:pPr>
            <a:r>
              <a:rPr lang="en-US" sz="1031" spc="21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Diálogo con 7 universidades. </a:t>
            </a:r>
          </a:p>
          <a:p>
            <a:pPr algn="l" marL="0" indent="0" lvl="0">
              <a:lnSpc>
                <a:spcPts val="1444"/>
              </a:lnSpc>
              <a:spcBef>
                <a:spcPct val="0"/>
              </a:spcBef>
            </a:pPr>
            <a:r>
              <a:rPr lang="en-US" sz="1031" spc="21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Aprox</a:t>
            </a:r>
            <a:r>
              <a:rPr lang="en-US" sz="1031" spc="21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imación a la experiencia de gestoras/es y encargadas/os del diseño y la ejecución de políticas universitarias de género en otras Universidades: 6 nacionales, 1 internacional. </a:t>
            </a:r>
          </a:p>
          <a:p>
            <a:pPr algn="l" marL="0" indent="0" lvl="0">
              <a:lnSpc>
                <a:spcPts val="1444"/>
              </a:lnSpc>
              <a:spcBef>
                <a:spcPct val="0"/>
              </a:spcBef>
            </a:pPr>
          </a:p>
        </p:txBody>
      </p:sp>
      <p:sp>
        <p:nvSpPr>
          <p:cNvPr name="TextBox 49" id="49"/>
          <p:cNvSpPr txBox="true"/>
          <p:nvPr/>
        </p:nvSpPr>
        <p:spPr>
          <a:xfrm rot="0">
            <a:off x="4516985" y="5668609"/>
            <a:ext cx="2288139" cy="1646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39"/>
              </a:lnSpc>
            </a:pPr>
            <a:r>
              <a:rPr lang="en-US" sz="956" spc="20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18 personas consultadas. </a:t>
            </a:r>
          </a:p>
          <a:p>
            <a:pPr algn="l" marL="0" indent="0" lvl="0">
              <a:lnSpc>
                <a:spcPts val="1339"/>
              </a:lnSpc>
              <a:spcBef>
                <a:spcPct val="0"/>
              </a:spcBef>
            </a:pPr>
            <a:r>
              <a:rPr lang="en-US" sz="956" spc="20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Acercam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ento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 a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 p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er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sonas q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ue 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dían ap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rta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r 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 pe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rsp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ct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va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 in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formada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a 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pa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ir d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conoc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mien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 la gob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rnanza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y organiza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ci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ón de 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Universi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ad: 18 pers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nas ent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re 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canat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ras,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consejeros/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s,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exco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sejeros/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y re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pr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esent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ntes es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tu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diantiles</a:t>
            </a:r>
            <a:r>
              <a:rPr lang="en-US" sz="956" spc="20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  <a:p>
            <a:pPr algn="l" marL="0" indent="0" lvl="0">
              <a:lnSpc>
                <a:spcPts val="1339"/>
              </a:lnSpc>
              <a:spcBef>
                <a:spcPct val="0"/>
              </a:spcBef>
            </a:pPr>
          </a:p>
        </p:txBody>
      </p:sp>
      <p:sp>
        <p:nvSpPr>
          <p:cNvPr name="TextBox 50" id="50"/>
          <p:cNvSpPr txBox="true"/>
          <p:nvPr/>
        </p:nvSpPr>
        <p:spPr>
          <a:xfrm rot="0">
            <a:off x="7631714" y="5926123"/>
            <a:ext cx="1773150" cy="1139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67"/>
              </a:lnSpc>
              <a:spcBef>
                <a:spcPct val="0"/>
              </a:spcBef>
            </a:pPr>
            <a:r>
              <a:rPr lang="en-US" sz="833" spc="17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1 d</a:t>
            </a:r>
            <a:r>
              <a:rPr lang="en-US" sz="833" spc="17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iseño de solicitud de datos. </a:t>
            </a:r>
          </a:p>
          <a:p>
            <a:pPr algn="l" marL="0" indent="0" lvl="0">
              <a:lnSpc>
                <a:spcPts val="1167"/>
              </a:lnSpc>
              <a:spcBef>
                <a:spcPct val="0"/>
              </a:spcBef>
            </a:pPr>
            <a:r>
              <a:rPr lang="en-US" sz="833" spc="17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Diseño de plantilla y 15 reuniones previas de conversación para evaluar la viabilidad e invitar a la construcción conjunta (10 con Facultades, 5 dependencias).</a:t>
            </a:r>
          </a:p>
          <a:p>
            <a:pPr algn="l" marL="0" indent="0" lvl="0">
              <a:lnSpc>
                <a:spcPts val="1167"/>
              </a:lnSpc>
              <a:spcBef>
                <a:spcPct val="0"/>
              </a:spcBef>
            </a:pPr>
          </a:p>
        </p:txBody>
      </p:sp>
      <p:sp>
        <p:nvSpPr>
          <p:cNvPr name="TextBox 51" id="51"/>
          <p:cNvSpPr txBox="true"/>
          <p:nvPr/>
        </p:nvSpPr>
        <p:spPr>
          <a:xfrm rot="0">
            <a:off x="1330015" y="5512586"/>
            <a:ext cx="1901164" cy="1071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44"/>
              </a:lnSpc>
            </a:pPr>
            <a:r>
              <a:rPr lang="en-US" sz="1031" spc="21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24 políticas revisadas. </a:t>
            </a:r>
          </a:p>
          <a:p>
            <a:pPr algn="l" marL="0" indent="0" lvl="0">
              <a:lnSpc>
                <a:spcPts val="1444"/>
              </a:lnSpc>
              <a:spcBef>
                <a:spcPct val="0"/>
              </a:spcBef>
            </a:pPr>
            <a:r>
              <a:rPr lang="en-US" sz="1031" spc="21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Anál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isi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 d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e 16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 in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ern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ac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le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y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na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cio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na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le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q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 g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er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ar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on 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n Info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me </a:t>
            </a:r>
          </a:p>
          <a:p>
            <a:pPr algn="l" marL="0" indent="0" lvl="0">
              <a:lnSpc>
                <a:spcPts val="1444"/>
              </a:lnSpc>
              <a:spcBef>
                <a:spcPct val="0"/>
              </a:spcBef>
            </a:pPr>
            <a:r>
              <a:rPr lang="en-US" sz="1031" spc="21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6113132" y="1678146"/>
            <a:ext cx="1640761" cy="399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79"/>
              </a:lnSpc>
              <a:spcBef>
                <a:spcPct val="0"/>
              </a:spcBef>
            </a:pPr>
            <a:r>
              <a:rPr lang="en-US" b="true" sz="1128" spc="23">
                <a:solidFill>
                  <a:srgbClr val="6368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Entrevistas con otras Universidades  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4516985" y="4987138"/>
            <a:ext cx="1822522" cy="5999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79"/>
              </a:lnSpc>
              <a:spcBef>
                <a:spcPct val="0"/>
              </a:spcBef>
            </a:pPr>
            <a:r>
              <a:rPr lang="en-US" b="true" sz="1128" spc="23">
                <a:solidFill>
                  <a:srgbClr val="6368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Consulta con personas estratégicas de la Universidad 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7627295" y="4989283"/>
            <a:ext cx="1613669" cy="8449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42"/>
              </a:lnSpc>
              <a:spcBef>
                <a:spcPct val="0"/>
              </a:spcBef>
            </a:pPr>
            <a:r>
              <a:rPr lang="en-US" b="true" sz="959" spc="20">
                <a:solidFill>
                  <a:srgbClr val="6368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Rediseño de una estrategia de solicitud de información administrativa para reconocer brechas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1330015" y="5021328"/>
            <a:ext cx="1683085" cy="399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79"/>
              </a:lnSpc>
              <a:spcBef>
                <a:spcPct val="0"/>
              </a:spcBef>
            </a:pPr>
            <a:r>
              <a:rPr lang="en-US" b="true" sz="1128" spc="23">
                <a:solidFill>
                  <a:srgbClr val="6368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Revisión de políticas universitarias  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1580103" y="184243"/>
            <a:ext cx="6606359" cy="9228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84"/>
              </a:lnSpc>
            </a:pPr>
            <a:r>
              <a:rPr lang="en-US" sz="3480" i="true">
                <a:solidFill>
                  <a:srgbClr val="05472E"/>
                </a:solidFill>
                <a:latin typeface="Lovelo"/>
                <a:ea typeface="Lovelo"/>
                <a:cs typeface="Lovelo"/>
                <a:sym typeface="Lovelo"/>
              </a:rPr>
              <a:t>POLÍTICA TRANSVERSAL PARA LA IGUALDAD DE GÉNERO 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2242544" y="1316323"/>
            <a:ext cx="5281477" cy="209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95"/>
              </a:lnSpc>
              <a:spcBef>
                <a:spcPct val="0"/>
              </a:spcBef>
            </a:pPr>
            <a:r>
              <a:rPr lang="en-US" sz="1599" spc="28">
                <a:solidFill>
                  <a:srgbClr val="05472E"/>
                </a:solidFill>
                <a:latin typeface="Montserrat"/>
                <a:ea typeface="Montserrat"/>
                <a:cs typeface="Montserrat"/>
                <a:sym typeface="Montserrat"/>
              </a:rPr>
              <a:t>Revisión de antecedentes​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3013099" y="1696856"/>
            <a:ext cx="1503885" cy="399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79"/>
              </a:lnSpc>
              <a:spcBef>
                <a:spcPct val="0"/>
              </a:spcBef>
            </a:pPr>
            <a:r>
              <a:rPr lang="en-US" b="true" sz="1128" spc="23" strike="noStrike" u="none">
                <a:solidFill>
                  <a:srgbClr val="6368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Revisión de marco estándares 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89801" y="4075407"/>
            <a:ext cx="1012788" cy="1012788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F291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174625"/>
              <a:ext cx="711200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7621316" y="4075407"/>
            <a:ext cx="1012788" cy="1012788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A6DF96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174625"/>
              <a:ext cx="711200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068676" y="3735547"/>
            <a:ext cx="1012788" cy="1012788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7ED957"/>
            </a:solidFill>
            <a:ln cap="sq">
              <a:noFill/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174625"/>
              <a:ext cx="711200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4512988" y="4078505"/>
            <a:ext cx="1012788" cy="1012788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5472E"/>
            </a:solidFill>
            <a:ln cap="sq">
              <a:noFill/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174625"/>
              <a:ext cx="711200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2957300" y="3735547"/>
            <a:ext cx="1012788" cy="1012788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E3928"/>
            </a:solidFill>
            <a:ln cap="sq">
              <a:noFill/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174625"/>
              <a:ext cx="711200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731520" y="4240392"/>
            <a:ext cx="1679603" cy="682817"/>
            <a:chOff x="0" y="0"/>
            <a:chExt cx="999668" cy="4064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999668" cy="406400"/>
            </a:xfrm>
            <a:custGeom>
              <a:avLst/>
              <a:gdLst/>
              <a:ahLst/>
              <a:cxnLst/>
              <a:rect r="r" b="b" t="t" l="l"/>
              <a:pathLst>
                <a:path h="406400" w="999668">
                  <a:moveTo>
                    <a:pt x="749751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749751" y="406400"/>
                  </a:lnTo>
                  <a:lnTo>
                    <a:pt x="999668" y="203200"/>
                  </a:lnTo>
                  <a:lnTo>
                    <a:pt x="749751" y="0"/>
                  </a:lnTo>
                  <a:close/>
                </a:path>
              </a:pathLst>
            </a:custGeom>
            <a:solidFill>
              <a:srgbClr val="0F291D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28575"/>
              <a:ext cx="859090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6722291" y="4241941"/>
            <a:ext cx="1757057" cy="682817"/>
            <a:chOff x="0" y="0"/>
            <a:chExt cx="1045767" cy="4064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045767" cy="406400"/>
            </a:xfrm>
            <a:custGeom>
              <a:avLst/>
              <a:gdLst/>
              <a:ahLst/>
              <a:cxnLst/>
              <a:rect r="r" b="b" t="t" l="l"/>
              <a:pathLst>
                <a:path h="406400" w="1045767">
                  <a:moveTo>
                    <a:pt x="842567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842567" y="406400"/>
                  </a:lnTo>
                  <a:lnTo>
                    <a:pt x="1045767" y="203200"/>
                  </a:lnTo>
                  <a:lnTo>
                    <a:pt x="842567" y="0"/>
                  </a:lnTo>
                  <a:close/>
                </a:path>
              </a:pathLst>
            </a:custGeom>
            <a:solidFill>
              <a:srgbClr val="A6DF96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152400" y="-28575"/>
              <a:ext cx="740967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5169650" y="3902082"/>
            <a:ext cx="1757057" cy="682817"/>
            <a:chOff x="0" y="0"/>
            <a:chExt cx="1045767" cy="4064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045767" cy="406400"/>
            </a:xfrm>
            <a:custGeom>
              <a:avLst/>
              <a:gdLst/>
              <a:ahLst/>
              <a:cxnLst/>
              <a:rect r="r" b="b" t="t" l="l"/>
              <a:pathLst>
                <a:path h="406400" w="1045767">
                  <a:moveTo>
                    <a:pt x="842567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842567" y="406400"/>
                  </a:lnTo>
                  <a:lnTo>
                    <a:pt x="1045767" y="203200"/>
                  </a:lnTo>
                  <a:lnTo>
                    <a:pt x="842567" y="0"/>
                  </a:lnTo>
                  <a:close/>
                </a:path>
              </a:pathLst>
            </a:custGeom>
            <a:solidFill>
              <a:srgbClr val="7ED957"/>
            </a:solidFill>
            <a:ln cap="sq">
              <a:noFill/>
              <a:prstDash val="solid"/>
              <a:miter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152400" y="-28575"/>
              <a:ext cx="740967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3613963" y="4245040"/>
            <a:ext cx="1757057" cy="682817"/>
            <a:chOff x="0" y="0"/>
            <a:chExt cx="1045767" cy="4064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045767" cy="406400"/>
            </a:xfrm>
            <a:custGeom>
              <a:avLst/>
              <a:gdLst/>
              <a:ahLst/>
              <a:cxnLst/>
              <a:rect r="r" b="b" t="t" l="l"/>
              <a:pathLst>
                <a:path h="406400" w="1045767">
                  <a:moveTo>
                    <a:pt x="842567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842567" y="406400"/>
                  </a:lnTo>
                  <a:lnTo>
                    <a:pt x="1045767" y="203200"/>
                  </a:lnTo>
                  <a:lnTo>
                    <a:pt x="842567" y="0"/>
                  </a:lnTo>
                  <a:close/>
                </a:path>
              </a:pathLst>
            </a:custGeom>
            <a:solidFill>
              <a:srgbClr val="05472E"/>
            </a:solidFill>
            <a:ln cap="sq">
              <a:noFill/>
              <a:prstDash val="solid"/>
              <a:miter/>
            </a:ln>
          </p:spPr>
        </p:sp>
        <p:sp>
          <p:nvSpPr>
            <p:cNvPr name="TextBox 28" id="28"/>
            <p:cNvSpPr txBox="true"/>
            <p:nvPr/>
          </p:nvSpPr>
          <p:spPr>
            <a:xfrm>
              <a:off x="152400" y="-28575"/>
              <a:ext cx="740967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2058275" y="3902082"/>
            <a:ext cx="1757057" cy="682817"/>
            <a:chOff x="0" y="0"/>
            <a:chExt cx="1045767" cy="4064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045767" cy="406400"/>
            </a:xfrm>
            <a:custGeom>
              <a:avLst/>
              <a:gdLst/>
              <a:ahLst/>
              <a:cxnLst/>
              <a:rect r="r" b="b" t="t" l="l"/>
              <a:pathLst>
                <a:path h="406400" w="1045767">
                  <a:moveTo>
                    <a:pt x="842567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842567" y="406400"/>
                  </a:lnTo>
                  <a:lnTo>
                    <a:pt x="1045767" y="203200"/>
                  </a:lnTo>
                  <a:lnTo>
                    <a:pt x="842567" y="0"/>
                  </a:lnTo>
                  <a:close/>
                </a:path>
              </a:pathLst>
            </a:custGeom>
            <a:solidFill>
              <a:srgbClr val="0E3928"/>
            </a:solidFill>
            <a:ln cap="sq">
              <a:noFill/>
              <a:prstDash val="solid"/>
              <a:miter/>
            </a:ln>
          </p:spPr>
        </p:sp>
        <p:sp>
          <p:nvSpPr>
            <p:cNvPr name="TextBox 31" id="31"/>
            <p:cNvSpPr txBox="true"/>
            <p:nvPr/>
          </p:nvSpPr>
          <p:spPr>
            <a:xfrm>
              <a:off x="152400" y="-28575"/>
              <a:ext cx="740967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32" id="32"/>
          <p:cNvSpPr txBox="true"/>
          <p:nvPr/>
        </p:nvSpPr>
        <p:spPr>
          <a:xfrm rot="0">
            <a:off x="893353" y="4407176"/>
            <a:ext cx="1009945" cy="322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b="true" sz="1928" spc="4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2024-2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2478192" y="4070777"/>
            <a:ext cx="1009945" cy="3234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b="true" sz="1928" spc="4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2024-2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019952" y="4406249"/>
            <a:ext cx="1009945" cy="3234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b="true" sz="1928" spc="4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2024-2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5525776" y="4040405"/>
            <a:ext cx="1009945" cy="3234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b="true" sz="1928" spc="4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2024-2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126732" y="4401037"/>
            <a:ext cx="1009945" cy="3234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b="true" sz="1928" spc="4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2025-1</a:t>
            </a:r>
          </a:p>
        </p:txBody>
      </p:sp>
      <p:sp>
        <p:nvSpPr>
          <p:cNvPr name="AutoShape 37" id="37"/>
          <p:cNvSpPr/>
          <p:nvPr/>
        </p:nvSpPr>
        <p:spPr>
          <a:xfrm flipV="true">
            <a:off x="1587562" y="4722296"/>
            <a:ext cx="786606" cy="786606"/>
          </a:xfrm>
          <a:prstGeom prst="line">
            <a:avLst/>
          </a:prstGeom>
          <a:ln cap="rnd" w="28575">
            <a:solidFill>
              <a:srgbClr val="000000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38" id="38"/>
          <p:cNvSpPr/>
          <p:nvPr/>
        </p:nvSpPr>
        <p:spPr>
          <a:xfrm flipV="true">
            <a:off x="4720035" y="4722296"/>
            <a:ext cx="786606" cy="786606"/>
          </a:xfrm>
          <a:prstGeom prst="line">
            <a:avLst/>
          </a:prstGeom>
          <a:ln cap="rnd" w="28575">
            <a:solidFill>
              <a:srgbClr val="000000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39" id="39"/>
          <p:cNvSpPr/>
          <p:nvPr/>
        </p:nvSpPr>
        <p:spPr>
          <a:xfrm flipV="true">
            <a:off x="7834822" y="4722296"/>
            <a:ext cx="786606" cy="786606"/>
          </a:xfrm>
          <a:prstGeom prst="line">
            <a:avLst/>
          </a:prstGeom>
          <a:ln cap="rnd" w="28575">
            <a:solidFill>
              <a:srgbClr val="000000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40" id="40"/>
          <p:cNvSpPr/>
          <p:nvPr/>
        </p:nvSpPr>
        <p:spPr>
          <a:xfrm>
            <a:off x="6364730" y="3415229"/>
            <a:ext cx="722664" cy="722664"/>
          </a:xfrm>
          <a:prstGeom prst="line">
            <a:avLst/>
          </a:prstGeom>
          <a:ln cap="rnd" w="28575">
            <a:solidFill>
              <a:srgbClr val="000000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41" id="41"/>
          <p:cNvSpPr/>
          <p:nvPr/>
        </p:nvSpPr>
        <p:spPr>
          <a:xfrm>
            <a:off x="3260450" y="3415229"/>
            <a:ext cx="722664" cy="722664"/>
          </a:xfrm>
          <a:prstGeom prst="line">
            <a:avLst/>
          </a:prstGeom>
          <a:ln cap="rnd" w="28575">
            <a:solidFill>
              <a:srgbClr val="000000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42" id="42"/>
          <p:cNvSpPr/>
          <p:nvPr/>
        </p:nvSpPr>
        <p:spPr>
          <a:xfrm flipV="true">
            <a:off x="1591025" y="5499521"/>
            <a:ext cx="0" cy="1049761"/>
          </a:xfrm>
          <a:prstGeom prst="line">
            <a:avLst/>
          </a:prstGeom>
          <a:ln cap="rnd" w="28575">
            <a:solidFill>
              <a:srgbClr val="000000"/>
            </a:solidFill>
            <a:prstDash val="sysDot"/>
            <a:headEnd type="oval" len="lg" w="lg"/>
            <a:tailEnd type="none" len="sm" w="sm"/>
          </a:ln>
        </p:spPr>
      </p:sp>
      <p:sp>
        <p:nvSpPr>
          <p:cNvPr name="AutoShape 43" id="43"/>
          <p:cNvSpPr/>
          <p:nvPr/>
        </p:nvSpPr>
        <p:spPr>
          <a:xfrm flipV="true">
            <a:off x="4723498" y="5499521"/>
            <a:ext cx="0" cy="1049761"/>
          </a:xfrm>
          <a:prstGeom prst="line">
            <a:avLst/>
          </a:prstGeom>
          <a:ln cap="rnd" w="28575">
            <a:solidFill>
              <a:srgbClr val="000000"/>
            </a:solidFill>
            <a:prstDash val="sysDot"/>
            <a:headEnd type="oval" len="lg" w="lg"/>
            <a:tailEnd type="none" len="sm" w="sm"/>
          </a:ln>
        </p:spPr>
      </p:sp>
      <p:sp>
        <p:nvSpPr>
          <p:cNvPr name="AutoShape 44" id="44"/>
          <p:cNvSpPr/>
          <p:nvPr/>
        </p:nvSpPr>
        <p:spPr>
          <a:xfrm flipV="true">
            <a:off x="7838285" y="5499521"/>
            <a:ext cx="0" cy="1049761"/>
          </a:xfrm>
          <a:prstGeom prst="line">
            <a:avLst/>
          </a:prstGeom>
          <a:ln cap="rnd" w="28575">
            <a:solidFill>
              <a:srgbClr val="000000"/>
            </a:solidFill>
            <a:prstDash val="sysDot"/>
            <a:headEnd type="oval" len="lg" w="lg"/>
            <a:tailEnd type="none" len="sm" w="sm"/>
          </a:ln>
        </p:spPr>
      </p:sp>
      <p:sp>
        <p:nvSpPr>
          <p:cNvPr name="AutoShape 45" id="45"/>
          <p:cNvSpPr/>
          <p:nvPr/>
        </p:nvSpPr>
        <p:spPr>
          <a:xfrm>
            <a:off x="6361267" y="2374849"/>
            <a:ext cx="0" cy="1049761"/>
          </a:xfrm>
          <a:prstGeom prst="line">
            <a:avLst/>
          </a:prstGeom>
          <a:ln cap="rnd" w="28575">
            <a:solidFill>
              <a:srgbClr val="000000"/>
            </a:solidFill>
            <a:prstDash val="sysDot"/>
            <a:headEnd type="oval" len="lg" w="lg"/>
            <a:tailEnd type="none" len="sm" w="sm"/>
          </a:ln>
        </p:spPr>
      </p:sp>
      <p:sp>
        <p:nvSpPr>
          <p:cNvPr name="AutoShape 46" id="46"/>
          <p:cNvSpPr/>
          <p:nvPr/>
        </p:nvSpPr>
        <p:spPr>
          <a:xfrm>
            <a:off x="3256987" y="2374849"/>
            <a:ext cx="0" cy="1049761"/>
          </a:xfrm>
          <a:prstGeom prst="line">
            <a:avLst/>
          </a:prstGeom>
          <a:ln cap="rnd" w="28575">
            <a:solidFill>
              <a:srgbClr val="000000"/>
            </a:solidFill>
            <a:prstDash val="sysDot"/>
            <a:headEnd type="oval" len="lg" w="lg"/>
            <a:tailEnd type="none" len="sm" w="sm"/>
          </a:ln>
        </p:spPr>
      </p:sp>
      <p:sp>
        <p:nvSpPr>
          <p:cNvPr name="TextBox 47" id="47"/>
          <p:cNvSpPr txBox="true"/>
          <p:nvPr/>
        </p:nvSpPr>
        <p:spPr>
          <a:xfrm rot="0">
            <a:off x="8127710" y="5343666"/>
            <a:ext cx="1431902" cy="399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79"/>
              </a:lnSpc>
              <a:spcBef>
                <a:spcPct val="0"/>
              </a:spcBef>
            </a:pPr>
            <a:r>
              <a:rPr lang="en-US" b="true" sz="1128" spc="23">
                <a:solidFill>
                  <a:srgbClr val="6368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Reconocimiento de necesidades​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6689558" y="2346274"/>
            <a:ext cx="1447120" cy="399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79"/>
              </a:lnSpc>
              <a:spcBef>
                <a:spcPct val="0"/>
              </a:spcBef>
            </a:pPr>
            <a:r>
              <a:rPr lang="en-US" b="true" sz="1128" spc="23">
                <a:solidFill>
                  <a:srgbClr val="6368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Reconocimiento de necesidades​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702878" y="5638067"/>
            <a:ext cx="1416491" cy="399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79"/>
              </a:lnSpc>
              <a:spcBef>
                <a:spcPct val="0"/>
              </a:spcBef>
            </a:pPr>
            <a:r>
              <a:rPr lang="en-US" b="true" sz="1128" spc="23">
                <a:solidFill>
                  <a:srgbClr val="6368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Propuesta a Consejo Directivo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702878" y="680465"/>
            <a:ext cx="6606359" cy="9228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84"/>
              </a:lnSpc>
            </a:pPr>
            <a:r>
              <a:rPr lang="en-US" sz="3480" i="true">
                <a:solidFill>
                  <a:srgbClr val="05472E"/>
                </a:solidFill>
                <a:latin typeface="Lovelo"/>
                <a:ea typeface="Lovelo"/>
                <a:cs typeface="Lovelo"/>
                <a:sym typeface="Lovelo"/>
              </a:rPr>
              <a:t>POLÍTICA TRANSVERSAL PARA LA IGUALDAD DE GÉNERO 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5095355" y="5157968"/>
            <a:ext cx="1905648" cy="399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79"/>
              </a:lnSpc>
              <a:spcBef>
                <a:spcPct val="0"/>
              </a:spcBef>
            </a:pPr>
            <a:r>
              <a:rPr lang="en-US" b="true" sz="1128" spc="23">
                <a:solidFill>
                  <a:srgbClr val="6368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Campaña</a:t>
            </a:r>
            <a:r>
              <a:rPr lang="en-US" b="true" sz="1128" spc="23" strike="noStrike" u="none">
                <a:solidFill>
                  <a:srgbClr val="6368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 e</a:t>
            </a:r>
            <a:r>
              <a:rPr lang="en-US" b="true" sz="1128" spc="23" strike="noStrike" u="none">
                <a:solidFill>
                  <a:srgbClr val="6368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xpec</a:t>
            </a:r>
            <a:r>
              <a:rPr lang="en-US" b="true" sz="1128" spc="23" strike="noStrike" u="none">
                <a:solidFill>
                  <a:srgbClr val="6368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</a:t>
            </a:r>
            <a:r>
              <a:rPr lang="en-US" b="true" sz="1128" spc="23" strike="noStrike" u="none">
                <a:solidFill>
                  <a:srgbClr val="6368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ativa y </a:t>
            </a:r>
            <a:r>
              <a:rPr lang="en-US" b="true" sz="1128" spc="23" strike="noStrike" u="none">
                <a:solidFill>
                  <a:srgbClr val="6368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</a:t>
            </a:r>
            <a:r>
              <a:rPr lang="en-US" b="true" sz="1128" spc="23" strike="noStrike" u="none">
                <a:solidFill>
                  <a:srgbClr val="6368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ifu</a:t>
            </a:r>
            <a:r>
              <a:rPr lang="en-US" b="true" sz="1128" spc="23" strike="noStrike" u="none">
                <a:solidFill>
                  <a:srgbClr val="6368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</a:t>
            </a:r>
            <a:r>
              <a:rPr lang="en-US" b="true" sz="1128" spc="23" strike="noStrike" u="none">
                <a:solidFill>
                  <a:srgbClr val="6368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ión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4863657" y="5692534"/>
            <a:ext cx="2410037" cy="15216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94618" indent="-97309" lvl="1">
              <a:lnSpc>
                <a:spcPts val="1261"/>
              </a:lnSpc>
              <a:buFont typeface="Arial"/>
              <a:buChar char="•"/>
            </a:pPr>
            <a:r>
              <a:rPr lang="en-US" sz="901" spc="18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5 notas ​</a:t>
            </a:r>
            <a:r>
              <a:rPr lang="en-US" sz="901" spc="18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en la página web</a:t>
            </a:r>
          </a:p>
          <a:p>
            <a:pPr algn="l" marL="194618" indent="-97309" lvl="1">
              <a:lnSpc>
                <a:spcPts val="1261"/>
              </a:lnSpc>
              <a:buFont typeface="Arial"/>
              <a:buChar char="•"/>
            </a:pPr>
            <a:r>
              <a:rPr lang="en-US" sz="901" spc="18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6 conjuntos de piezas para redes sociales</a:t>
            </a:r>
          </a:p>
          <a:p>
            <a:pPr algn="l" marL="194618" indent="-97309" lvl="1">
              <a:lnSpc>
                <a:spcPts val="1261"/>
              </a:lnSpc>
              <a:buFont typeface="Arial"/>
              <a:buChar char="•"/>
            </a:pPr>
            <a:r>
              <a:rPr lang="en-US" sz="901" spc="18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1 video con invitaciones a participar</a:t>
            </a:r>
          </a:p>
          <a:p>
            <a:pPr algn="l" marL="194618" indent="-97309" lvl="1">
              <a:lnSpc>
                <a:spcPts val="1261"/>
              </a:lnSpc>
              <a:buFont typeface="Arial"/>
              <a:buChar char="•"/>
            </a:pPr>
            <a:r>
              <a:rPr lang="en-US" sz="901" spc="18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Difusión por correo a través de decanaturas​</a:t>
            </a:r>
          </a:p>
          <a:p>
            <a:pPr algn="l" marL="194618" indent="-97309" lvl="1">
              <a:lnSpc>
                <a:spcPts val="1261"/>
              </a:lnSpc>
              <a:buFont typeface="Arial"/>
              <a:buChar char="•"/>
            </a:pPr>
            <a:r>
              <a:rPr lang="en-US" sz="901" spc="18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Piezas con fechas por Facultad en redes</a:t>
            </a:r>
          </a:p>
          <a:p>
            <a:pPr algn="l" marL="194618" indent="-97309" lvl="1">
              <a:lnSpc>
                <a:spcPts val="1261"/>
              </a:lnSpc>
              <a:buFont typeface="Arial"/>
              <a:buChar char="•"/>
            </a:pPr>
            <a:r>
              <a:rPr lang="en-US" sz="901" spc="18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Recordatorios mensajería​​</a:t>
            </a:r>
          </a:p>
          <a:p>
            <a:pPr algn="l" marL="194618" indent="-97309" lvl="1">
              <a:lnSpc>
                <a:spcPts val="1261"/>
              </a:lnSpc>
              <a:spcBef>
                <a:spcPct val="0"/>
              </a:spcBef>
              <a:buFont typeface="Arial"/>
              <a:buChar char="•"/>
            </a:pPr>
            <a:r>
              <a:rPr lang="en-US" sz="901" spc="18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4 stands de difusión​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6575070" y="2853568"/>
            <a:ext cx="1561608" cy="7581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94618" indent="-97309" lvl="1">
              <a:lnSpc>
                <a:spcPts val="1261"/>
              </a:lnSpc>
              <a:buFont typeface="Arial"/>
              <a:buChar char="•"/>
            </a:pPr>
            <a:r>
              <a:rPr lang="en-US" sz="901" spc="18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23 mesas de trabajo realizadas</a:t>
            </a:r>
          </a:p>
          <a:p>
            <a:pPr algn="l" marL="194618" indent="-97309" lvl="1">
              <a:lnSpc>
                <a:spcPts val="1261"/>
              </a:lnSpc>
              <a:buFont typeface="Arial"/>
              <a:buChar char="•"/>
            </a:pPr>
            <a:r>
              <a:rPr lang="en-US" sz="901" spc="18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Formulario virtual abierto de propuestas</a:t>
            </a:r>
          </a:p>
          <a:p>
            <a:pPr algn="l" marL="194618" indent="-97309" lvl="1">
              <a:lnSpc>
                <a:spcPts val="1261"/>
              </a:lnSpc>
              <a:buFont typeface="Arial"/>
              <a:buChar char="•"/>
            </a:pPr>
            <a:r>
              <a:rPr lang="en-US" sz="901" spc="18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230 asistentes​​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7947823" y="5833290"/>
            <a:ext cx="1651663" cy="7581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94618" indent="-97309" lvl="1">
              <a:lnSpc>
                <a:spcPts val="1261"/>
              </a:lnSpc>
              <a:buFont typeface="Arial"/>
              <a:buChar char="•"/>
            </a:pPr>
            <a:r>
              <a:rPr lang="en-US" sz="901" spc="18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07 </a:t>
            </a:r>
            <a:r>
              <a:rPr lang="en-US" sz="901" spc="18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mesas de trabajo realizadas</a:t>
            </a:r>
          </a:p>
          <a:p>
            <a:pPr algn="l" marL="194618" indent="-97309" lvl="1">
              <a:lnSpc>
                <a:spcPts val="1261"/>
              </a:lnSpc>
              <a:buFont typeface="Arial"/>
              <a:buChar char="•"/>
            </a:pPr>
            <a:r>
              <a:rPr lang="en-US" sz="901" spc="18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Formulario virtual abierto de propuestas​​</a:t>
            </a:r>
          </a:p>
          <a:p>
            <a:pPr algn="l" marL="194618" indent="-97309" lvl="1">
              <a:lnSpc>
                <a:spcPts val="1261"/>
              </a:lnSpc>
              <a:buFont typeface="Arial"/>
              <a:buChar char="•"/>
            </a:pPr>
            <a:r>
              <a:rPr lang="en-US" sz="901" spc="18" strike="noStrike" u="none">
                <a:solidFill>
                  <a:srgbClr val="63686B"/>
                </a:solidFill>
                <a:latin typeface="Montserrat"/>
                <a:ea typeface="Montserrat"/>
                <a:cs typeface="Montserrat"/>
                <a:sym typeface="Montserrat"/>
              </a:rPr>
              <a:t>67 asistentes 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3488137" y="2532981"/>
            <a:ext cx="1416491" cy="5999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79"/>
              </a:lnSpc>
              <a:spcBef>
                <a:spcPct val="0"/>
              </a:spcBef>
            </a:pPr>
            <a:r>
              <a:rPr lang="en-US" b="true" sz="1128" spc="23">
                <a:solidFill>
                  <a:srgbClr val="6368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Aprobación de la Política por el consejo Directivo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DAGnjddqUZc</dc:identifier>
  <dcterms:modified xsi:type="dcterms:W3CDTF">2011-08-01T06:04:30Z</dcterms:modified>
  <cp:revision>1</cp:revision>
  <dc:title>Gráfico de Línea de Tiempo Comparativo en Porcientos Moderno Multicolor</dc:title>
</cp:coreProperties>
</file>