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7.jpg" ContentType="image/jp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8" r:id="rId2"/>
  </p:sldMasterIdLst>
  <p:notesMasterIdLst>
    <p:notesMasterId r:id="rId27"/>
  </p:notesMasterIdLst>
  <p:sldIdLst>
    <p:sldId id="256" r:id="rId3"/>
    <p:sldId id="257" r:id="rId4"/>
    <p:sldId id="286" r:id="rId5"/>
    <p:sldId id="258" r:id="rId6"/>
    <p:sldId id="259" r:id="rId7"/>
    <p:sldId id="288" r:id="rId8"/>
    <p:sldId id="260" r:id="rId9"/>
    <p:sldId id="290" r:id="rId10"/>
    <p:sldId id="263" r:id="rId11"/>
    <p:sldId id="264" r:id="rId12"/>
    <p:sldId id="292" r:id="rId13"/>
    <p:sldId id="266" r:id="rId14"/>
    <p:sldId id="267" r:id="rId15"/>
    <p:sldId id="269" r:id="rId16"/>
    <p:sldId id="270" r:id="rId17"/>
    <p:sldId id="272" r:id="rId18"/>
    <p:sldId id="274" r:id="rId19"/>
    <p:sldId id="275" r:id="rId20"/>
    <p:sldId id="297" r:id="rId21"/>
    <p:sldId id="277" r:id="rId22"/>
    <p:sldId id="278" r:id="rId23"/>
    <p:sldId id="279" r:id="rId24"/>
    <p:sldId id="280" r:id="rId25"/>
    <p:sldId id="276" r:id="rId26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22" autoAdjust="0"/>
  </p:normalViewPr>
  <p:slideViewPr>
    <p:cSldViewPr>
      <p:cViewPr>
        <p:scale>
          <a:sx n="100" d="100"/>
          <a:sy n="100" d="100"/>
        </p:scale>
        <p:origin x="-1860" y="-2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14" d="100"/>
          <a:sy n="114" d="100"/>
        </p:scale>
        <p:origin x="-2358" y="-10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3D4F5-C27A-4D54-B37D-7455511C7B70}" type="datetimeFigureOut">
              <a:rPr lang="es-ES" smtClean="0"/>
              <a:t>11/06/2020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F79D7-99E2-4140-A813-CB005AC327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29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2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2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2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2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2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333333"/>
                </a:solidFill>
                <a:latin typeface="Liberation Sans Narrow"/>
                <a:cs typeface="Liberation Sans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333333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174334" y="6275876"/>
            <a:ext cx="1623409" cy="42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00000"/>
                </a:solidFill>
                <a:latin typeface="Liberation Sans Narrow"/>
                <a:cs typeface="Liberation Sans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Liberation Sans Narrow"/>
                <a:cs typeface="Liberation Sans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333333"/>
                </a:solidFill>
                <a:latin typeface="Liberation Sans Narrow"/>
                <a:cs typeface="Liberation Sans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333333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174334" y="6275876"/>
            <a:ext cx="1623409" cy="42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71297" y="324472"/>
            <a:ext cx="8820023" cy="4788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621913" y="3083560"/>
            <a:ext cx="5245735" cy="3082290"/>
          </a:xfrm>
          <a:custGeom>
            <a:avLst/>
            <a:gdLst/>
            <a:ahLst/>
            <a:cxnLst/>
            <a:rect l="l" t="t" r="r" b="b"/>
            <a:pathLst>
              <a:path w="5245734" h="3082290">
                <a:moveTo>
                  <a:pt x="4731512" y="0"/>
                </a:moveTo>
                <a:lnTo>
                  <a:pt x="513588" y="0"/>
                </a:lnTo>
                <a:lnTo>
                  <a:pt x="466830" y="2099"/>
                </a:lnTo>
                <a:lnTo>
                  <a:pt x="421251" y="8276"/>
                </a:lnTo>
                <a:lnTo>
                  <a:pt x="377031" y="18350"/>
                </a:lnTo>
                <a:lnTo>
                  <a:pt x="334351" y="32139"/>
                </a:lnTo>
                <a:lnTo>
                  <a:pt x="293393" y="49461"/>
                </a:lnTo>
                <a:lnTo>
                  <a:pt x="254338" y="70136"/>
                </a:lnTo>
                <a:lnTo>
                  <a:pt x="217367" y="93983"/>
                </a:lnTo>
                <a:lnTo>
                  <a:pt x="182660" y="120818"/>
                </a:lnTo>
                <a:lnTo>
                  <a:pt x="150399" y="150463"/>
                </a:lnTo>
                <a:lnTo>
                  <a:pt x="120766" y="182734"/>
                </a:lnTo>
                <a:lnTo>
                  <a:pt x="93940" y="217451"/>
                </a:lnTo>
                <a:lnTo>
                  <a:pt x="70103" y="254432"/>
                </a:lnTo>
                <a:lnTo>
                  <a:pt x="49437" y="293496"/>
                </a:lnTo>
                <a:lnTo>
                  <a:pt x="32123" y="334462"/>
                </a:lnTo>
                <a:lnTo>
                  <a:pt x="18340" y="377148"/>
                </a:lnTo>
                <a:lnTo>
                  <a:pt x="8272" y="421373"/>
                </a:lnTo>
                <a:lnTo>
                  <a:pt x="2098" y="466956"/>
                </a:lnTo>
                <a:lnTo>
                  <a:pt x="0" y="513714"/>
                </a:lnTo>
                <a:lnTo>
                  <a:pt x="0" y="2568117"/>
                </a:lnTo>
                <a:lnTo>
                  <a:pt x="2098" y="2614868"/>
                </a:lnTo>
                <a:lnTo>
                  <a:pt x="8272" y="2660442"/>
                </a:lnTo>
                <a:lnTo>
                  <a:pt x="18340" y="2704659"/>
                </a:lnTo>
                <a:lnTo>
                  <a:pt x="32123" y="2747338"/>
                </a:lnTo>
                <a:lnTo>
                  <a:pt x="49437" y="2788296"/>
                </a:lnTo>
                <a:lnTo>
                  <a:pt x="70104" y="2827354"/>
                </a:lnTo>
                <a:lnTo>
                  <a:pt x="93940" y="2864329"/>
                </a:lnTo>
                <a:lnTo>
                  <a:pt x="120766" y="2899040"/>
                </a:lnTo>
                <a:lnTo>
                  <a:pt x="150399" y="2931306"/>
                </a:lnTo>
                <a:lnTo>
                  <a:pt x="182660" y="2960945"/>
                </a:lnTo>
                <a:lnTo>
                  <a:pt x="217367" y="2987776"/>
                </a:lnTo>
                <a:lnTo>
                  <a:pt x="254338" y="3011618"/>
                </a:lnTo>
                <a:lnTo>
                  <a:pt x="293393" y="3032290"/>
                </a:lnTo>
                <a:lnTo>
                  <a:pt x="334351" y="3049610"/>
                </a:lnTo>
                <a:lnTo>
                  <a:pt x="377031" y="3063396"/>
                </a:lnTo>
                <a:lnTo>
                  <a:pt x="421251" y="3073468"/>
                </a:lnTo>
                <a:lnTo>
                  <a:pt x="466830" y="3079644"/>
                </a:lnTo>
                <a:lnTo>
                  <a:pt x="513588" y="3081743"/>
                </a:lnTo>
                <a:lnTo>
                  <a:pt x="4731512" y="3081743"/>
                </a:lnTo>
                <a:lnTo>
                  <a:pt x="4778270" y="3079644"/>
                </a:lnTo>
                <a:lnTo>
                  <a:pt x="4823853" y="3073468"/>
                </a:lnTo>
                <a:lnTo>
                  <a:pt x="4868078" y="3063396"/>
                </a:lnTo>
                <a:lnTo>
                  <a:pt x="4910764" y="3049610"/>
                </a:lnTo>
                <a:lnTo>
                  <a:pt x="4951730" y="3032290"/>
                </a:lnTo>
                <a:lnTo>
                  <a:pt x="4990794" y="3011618"/>
                </a:lnTo>
                <a:lnTo>
                  <a:pt x="5027775" y="2987776"/>
                </a:lnTo>
                <a:lnTo>
                  <a:pt x="5062492" y="2960945"/>
                </a:lnTo>
                <a:lnTo>
                  <a:pt x="5094763" y="2931306"/>
                </a:lnTo>
                <a:lnTo>
                  <a:pt x="5124408" y="2899040"/>
                </a:lnTo>
                <a:lnTo>
                  <a:pt x="5151243" y="2864329"/>
                </a:lnTo>
                <a:lnTo>
                  <a:pt x="5175090" y="2827354"/>
                </a:lnTo>
                <a:lnTo>
                  <a:pt x="5195765" y="2788296"/>
                </a:lnTo>
                <a:lnTo>
                  <a:pt x="5213087" y="2747338"/>
                </a:lnTo>
                <a:lnTo>
                  <a:pt x="5226876" y="2704659"/>
                </a:lnTo>
                <a:lnTo>
                  <a:pt x="5236950" y="2660442"/>
                </a:lnTo>
                <a:lnTo>
                  <a:pt x="5243127" y="2614868"/>
                </a:lnTo>
                <a:lnTo>
                  <a:pt x="5245227" y="2568117"/>
                </a:lnTo>
                <a:lnTo>
                  <a:pt x="5245227" y="513714"/>
                </a:lnTo>
                <a:lnTo>
                  <a:pt x="5243127" y="466956"/>
                </a:lnTo>
                <a:lnTo>
                  <a:pt x="5236950" y="421373"/>
                </a:lnTo>
                <a:lnTo>
                  <a:pt x="5226876" y="377148"/>
                </a:lnTo>
                <a:lnTo>
                  <a:pt x="5213087" y="334462"/>
                </a:lnTo>
                <a:lnTo>
                  <a:pt x="5195765" y="293496"/>
                </a:lnTo>
                <a:lnTo>
                  <a:pt x="5175090" y="254432"/>
                </a:lnTo>
                <a:lnTo>
                  <a:pt x="5151243" y="217451"/>
                </a:lnTo>
                <a:lnTo>
                  <a:pt x="5124408" y="182734"/>
                </a:lnTo>
                <a:lnTo>
                  <a:pt x="5094763" y="150463"/>
                </a:lnTo>
                <a:lnTo>
                  <a:pt x="5062492" y="120818"/>
                </a:lnTo>
                <a:lnTo>
                  <a:pt x="5027775" y="93983"/>
                </a:lnTo>
                <a:lnTo>
                  <a:pt x="4990794" y="70136"/>
                </a:lnTo>
                <a:lnTo>
                  <a:pt x="4951730" y="49461"/>
                </a:lnTo>
                <a:lnTo>
                  <a:pt x="4910764" y="32139"/>
                </a:lnTo>
                <a:lnTo>
                  <a:pt x="4868078" y="18350"/>
                </a:lnTo>
                <a:lnTo>
                  <a:pt x="4823853" y="8276"/>
                </a:lnTo>
                <a:lnTo>
                  <a:pt x="4778270" y="2099"/>
                </a:lnTo>
                <a:lnTo>
                  <a:pt x="473151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621913" y="3083560"/>
            <a:ext cx="5245735" cy="3082290"/>
          </a:xfrm>
          <a:custGeom>
            <a:avLst/>
            <a:gdLst/>
            <a:ahLst/>
            <a:cxnLst/>
            <a:rect l="l" t="t" r="r" b="b"/>
            <a:pathLst>
              <a:path w="5245734" h="3082290">
                <a:moveTo>
                  <a:pt x="0" y="513714"/>
                </a:moveTo>
                <a:lnTo>
                  <a:pt x="2098" y="466956"/>
                </a:lnTo>
                <a:lnTo>
                  <a:pt x="8272" y="421373"/>
                </a:lnTo>
                <a:lnTo>
                  <a:pt x="18340" y="377148"/>
                </a:lnTo>
                <a:lnTo>
                  <a:pt x="32123" y="334462"/>
                </a:lnTo>
                <a:lnTo>
                  <a:pt x="49437" y="293496"/>
                </a:lnTo>
                <a:lnTo>
                  <a:pt x="70103" y="254432"/>
                </a:lnTo>
                <a:lnTo>
                  <a:pt x="93940" y="217451"/>
                </a:lnTo>
                <a:lnTo>
                  <a:pt x="120766" y="182734"/>
                </a:lnTo>
                <a:lnTo>
                  <a:pt x="150399" y="150463"/>
                </a:lnTo>
                <a:lnTo>
                  <a:pt x="182660" y="120818"/>
                </a:lnTo>
                <a:lnTo>
                  <a:pt x="217367" y="93983"/>
                </a:lnTo>
                <a:lnTo>
                  <a:pt x="254338" y="70136"/>
                </a:lnTo>
                <a:lnTo>
                  <a:pt x="293393" y="49461"/>
                </a:lnTo>
                <a:lnTo>
                  <a:pt x="334351" y="32139"/>
                </a:lnTo>
                <a:lnTo>
                  <a:pt x="377031" y="18350"/>
                </a:lnTo>
                <a:lnTo>
                  <a:pt x="421251" y="8276"/>
                </a:lnTo>
                <a:lnTo>
                  <a:pt x="466830" y="2099"/>
                </a:lnTo>
                <a:lnTo>
                  <a:pt x="513588" y="0"/>
                </a:lnTo>
                <a:lnTo>
                  <a:pt x="4731512" y="0"/>
                </a:lnTo>
                <a:lnTo>
                  <a:pt x="4778270" y="2099"/>
                </a:lnTo>
                <a:lnTo>
                  <a:pt x="4823853" y="8276"/>
                </a:lnTo>
                <a:lnTo>
                  <a:pt x="4868078" y="18350"/>
                </a:lnTo>
                <a:lnTo>
                  <a:pt x="4910764" y="32139"/>
                </a:lnTo>
                <a:lnTo>
                  <a:pt x="4951730" y="49461"/>
                </a:lnTo>
                <a:lnTo>
                  <a:pt x="4990794" y="70136"/>
                </a:lnTo>
                <a:lnTo>
                  <a:pt x="5027775" y="93983"/>
                </a:lnTo>
                <a:lnTo>
                  <a:pt x="5062492" y="120818"/>
                </a:lnTo>
                <a:lnTo>
                  <a:pt x="5094763" y="150463"/>
                </a:lnTo>
                <a:lnTo>
                  <a:pt x="5124408" y="182734"/>
                </a:lnTo>
                <a:lnTo>
                  <a:pt x="5151243" y="217451"/>
                </a:lnTo>
                <a:lnTo>
                  <a:pt x="5175090" y="254432"/>
                </a:lnTo>
                <a:lnTo>
                  <a:pt x="5195765" y="293496"/>
                </a:lnTo>
                <a:lnTo>
                  <a:pt x="5213087" y="334462"/>
                </a:lnTo>
                <a:lnTo>
                  <a:pt x="5226876" y="377148"/>
                </a:lnTo>
                <a:lnTo>
                  <a:pt x="5236950" y="421373"/>
                </a:lnTo>
                <a:lnTo>
                  <a:pt x="5243127" y="466956"/>
                </a:lnTo>
                <a:lnTo>
                  <a:pt x="5245227" y="513714"/>
                </a:lnTo>
                <a:lnTo>
                  <a:pt x="5245227" y="2568117"/>
                </a:lnTo>
                <a:lnTo>
                  <a:pt x="5243127" y="2614868"/>
                </a:lnTo>
                <a:lnTo>
                  <a:pt x="5236950" y="2660442"/>
                </a:lnTo>
                <a:lnTo>
                  <a:pt x="5226876" y="2704659"/>
                </a:lnTo>
                <a:lnTo>
                  <a:pt x="5213087" y="2747338"/>
                </a:lnTo>
                <a:lnTo>
                  <a:pt x="5195765" y="2788296"/>
                </a:lnTo>
                <a:lnTo>
                  <a:pt x="5175090" y="2827354"/>
                </a:lnTo>
                <a:lnTo>
                  <a:pt x="5151243" y="2864329"/>
                </a:lnTo>
                <a:lnTo>
                  <a:pt x="5124408" y="2899040"/>
                </a:lnTo>
                <a:lnTo>
                  <a:pt x="5094763" y="2931306"/>
                </a:lnTo>
                <a:lnTo>
                  <a:pt x="5062492" y="2960945"/>
                </a:lnTo>
                <a:lnTo>
                  <a:pt x="5027775" y="2987776"/>
                </a:lnTo>
                <a:lnTo>
                  <a:pt x="4990794" y="3011618"/>
                </a:lnTo>
                <a:lnTo>
                  <a:pt x="4951730" y="3032290"/>
                </a:lnTo>
                <a:lnTo>
                  <a:pt x="4910764" y="3049610"/>
                </a:lnTo>
                <a:lnTo>
                  <a:pt x="4868078" y="3063396"/>
                </a:lnTo>
                <a:lnTo>
                  <a:pt x="4823853" y="3073468"/>
                </a:lnTo>
                <a:lnTo>
                  <a:pt x="4778270" y="3079644"/>
                </a:lnTo>
                <a:lnTo>
                  <a:pt x="4731512" y="3081743"/>
                </a:lnTo>
                <a:lnTo>
                  <a:pt x="513588" y="3081743"/>
                </a:lnTo>
                <a:lnTo>
                  <a:pt x="466830" y="3079644"/>
                </a:lnTo>
                <a:lnTo>
                  <a:pt x="421251" y="3073468"/>
                </a:lnTo>
                <a:lnTo>
                  <a:pt x="377031" y="3063396"/>
                </a:lnTo>
                <a:lnTo>
                  <a:pt x="334351" y="3049610"/>
                </a:lnTo>
                <a:lnTo>
                  <a:pt x="293393" y="3032290"/>
                </a:lnTo>
                <a:lnTo>
                  <a:pt x="254338" y="3011618"/>
                </a:lnTo>
                <a:lnTo>
                  <a:pt x="217367" y="2987776"/>
                </a:lnTo>
                <a:lnTo>
                  <a:pt x="182660" y="2960945"/>
                </a:lnTo>
                <a:lnTo>
                  <a:pt x="150399" y="2931306"/>
                </a:lnTo>
                <a:lnTo>
                  <a:pt x="120766" y="2899040"/>
                </a:lnTo>
                <a:lnTo>
                  <a:pt x="93940" y="2864329"/>
                </a:lnTo>
                <a:lnTo>
                  <a:pt x="70104" y="2827354"/>
                </a:lnTo>
                <a:lnTo>
                  <a:pt x="49437" y="2788296"/>
                </a:lnTo>
                <a:lnTo>
                  <a:pt x="32123" y="2747338"/>
                </a:lnTo>
                <a:lnTo>
                  <a:pt x="18340" y="2704659"/>
                </a:lnTo>
                <a:lnTo>
                  <a:pt x="8272" y="2660442"/>
                </a:lnTo>
                <a:lnTo>
                  <a:pt x="2098" y="2614868"/>
                </a:lnTo>
                <a:lnTo>
                  <a:pt x="0" y="2568117"/>
                </a:lnTo>
                <a:lnTo>
                  <a:pt x="0" y="513714"/>
                </a:lnTo>
                <a:close/>
              </a:path>
            </a:pathLst>
          </a:custGeom>
          <a:ln w="952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596513" y="1090041"/>
            <a:ext cx="5296535" cy="1906905"/>
          </a:xfrm>
          <a:custGeom>
            <a:avLst/>
            <a:gdLst/>
            <a:ahLst/>
            <a:cxnLst/>
            <a:rect l="l" t="t" r="r" b="b"/>
            <a:pathLst>
              <a:path w="5296534" h="1906905">
                <a:moveTo>
                  <a:pt x="4978145" y="0"/>
                </a:moveTo>
                <a:lnTo>
                  <a:pt x="317753" y="0"/>
                </a:lnTo>
                <a:lnTo>
                  <a:pt x="270793" y="3444"/>
                </a:lnTo>
                <a:lnTo>
                  <a:pt x="225973" y="13452"/>
                </a:lnTo>
                <a:lnTo>
                  <a:pt x="183786" y="29531"/>
                </a:lnTo>
                <a:lnTo>
                  <a:pt x="144723" y="51192"/>
                </a:lnTo>
                <a:lnTo>
                  <a:pt x="109274" y="77943"/>
                </a:lnTo>
                <a:lnTo>
                  <a:pt x="77931" y="109295"/>
                </a:lnTo>
                <a:lnTo>
                  <a:pt x="51186" y="144756"/>
                </a:lnTo>
                <a:lnTo>
                  <a:pt x="29529" y="183835"/>
                </a:lnTo>
                <a:lnTo>
                  <a:pt x="13451" y="226043"/>
                </a:lnTo>
                <a:lnTo>
                  <a:pt x="3444" y="270888"/>
                </a:lnTo>
                <a:lnTo>
                  <a:pt x="0" y="317881"/>
                </a:lnTo>
                <a:lnTo>
                  <a:pt x="0" y="1589024"/>
                </a:lnTo>
                <a:lnTo>
                  <a:pt x="3444" y="1636016"/>
                </a:lnTo>
                <a:lnTo>
                  <a:pt x="13451" y="1680861"/>
                </a:lnTo>
                <a:lnTo>
                  <a:pt x="29529" y="1723069"/>
                </a:lnTo>
                <a:lnTo>
                  <a:pt x="51186" y="1762148"/>
                </a:lnTo>
                <a:lnTo>
                  <a:pt x="77931" y="1797609"/>
                </a:lnTo>
                <a:lnTo>
                  <a:pt x="109274" y="1828961"/>
                </a:lnTo>
                <a:lnTo>
                  <a:pt x="144723" y="1855712"/>
                </a:lnTo>
                <a:lnTo>
                  <a:pt x="183786" y="1877373"/>
                </a:lnTo>
                <a:lnTo>
                  <a:pt x="225973" y="1893452"/>
                </a:lnTo>
                <a:lnTo>
                  <a:pt x="270793" y="1903460"/>
                </a:lnTo>
                <a:lnTo>
                  <a:pt x="317753" y="1906905"/>
                </a:lnTo>
                <a:lnTo>
                  <a:pt x="4978145" y="1906905"/>
                </a:lnTo>
                <a:lnTo>
                  <a:pt x="5025109" y="1903460"/>
                </a:lnTo>
                <a:lnTo>
                  <a:pt x="5069937" y="1893452"/>
                </a:lnTo>
                <a:lnTo>
                  <a:pt x="5112136" y="1877373"/>
                </a:lnTo>
                <a:lnTo>
                  <a:pt x="5151214" y="1855712"/>
                </a:lnTo>
                <a:lnTo>
                  <a:pt x="5186680" y="1828961"/>
                </a:lnTo>
                <a:lnTo>
                  <a:pt x="5218040" y="1797609"/>
                </a:lnTo>
                <a:lnTo>
                  <a:pt x="5244802" y="1762148"/>
                </a:lnTo>
                <a:lnTo>
                  <a:pt x="5266474" y="1723069"/>
                </a:lnTo>
                <a:lnTo>
                  <a:pt x="5282564" y="1680861"/>
                </a:lnTo>
                <a:lnTo>
                  <a:pt x="5292579" y="1636016"/>
                </a:lnTo>
                <a:lnTo>
                  <a:pt x="5296027" y="1589024"/>
                </a:lnTo>
                <a:lnTo>
                  <a:pt x="5296027" y="317881"/>
                </a:lnTo>
                <a:lnTo>
                  <a:pt x="5292579" y="270888"/>
                </a:lnTo>
                <a:lnTo>
                  <a:pt x="5282564" y="226043"/>
                </a:lnTo>
                <a:lnTo>
                  <a:pt x="5266474" y="183835"/>
                </a:lnTo>
                <a:lnTo>
                  <a:pt x="5244802" y="144756"/>
                </a:lnTo>
                <a:lnTo>
                  <a:pt x="5218040" y="109295"/>
                </a:lnTo>
                <a:lnTo>
                  <a:pt x="5186680" y="77943"/>
                </a:lnTo>
                <a:lnTo>
                  <a:pt x="5151214" y="51192"/>
                </a:lnTo>
                <a:lnTo>
                  <a:pt x="5112136" y="29531"/>
                </a:lnTo>
                <a:lnTo>
                  <a:pt x="5069937" y="13452"/>
                </a:lnTo>
                <a:lnTo>
                  <a:pt x="5025109" y="3444"/>
                </a:lnTo>
                <a:lnTo>
                  <a:pt x="4978145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3596513" y="1090041"/>
            <a:ext cx="5296535" cy="1906905"/>
          </a:xfrm>
          <a:custGeom>
            <a:avLst/>
            <a:gdLst/>
            <a:ahLst/>
            <a:cxnLst/>
            <a:rect l="l" t="t" r="r" b="b"/>
            <a:pathLst>
              <a:path w="5296534" h="1906905">
                <a:moveTo>
                  <a:pt x="0" y="317881"/>
                </a:moveTo>
                <a:lnTo>
                  <a:pt x="3444" y="270888"/>
                </a:lnTo>
                <a:lnTo>
                  <a:pt x="13451" y="226043"/>
                </a:lnTo>
                <a:lnTo>
                  <a:pt x="29529" y="183835"/>
                </a:lnTo>
                <a:lnTo>
                  <a:pt x="51186" y="144756"/>
                </a:lnTo>
                <a:lnTo>
                  <a:pt x="77931" y="109295"/>
                </a:lnTo>
                <a:lnTo>
                  <a:pt x="109274" y="77943"/>
                </a:lnTo>
                <a:lnTo>
                  <a:pt x="144723" y="51192"/>
                </a:lnTo>
                <a:lnTo>
                  <a:pt x="183786" y="29531"/>
                </a:lnTo>
                <a:lnTo>
                  <a:pt x="225973" y="13452"/>
                </a:lnTo>
                <a:lnTo>
                  <a:pt x="270793" y="3444"/>
                </a:lnTo>
                <a:lnTo>
                  <a:pt x="317753" y="0"/>
                </a:lnTo>
                <a:lnTo>
                  <a:pt x="4978145" y="0"/>
                </a:lnTo>
                <a:lnTo>
                  <a:pt x="5025109" y="3444"/>
                </a:lnTo>
                <a:lnTo>
                  <a:pt x="5069937" y="13452"/>
                </a:lnTo>
                <a:lnTo>
                  <a:pt x="5112136" y="29531"/>
                </a:lnTo>
                <a:lnTo>
                  <a:pt x="5151214" y="51192"/>
                </a:lnTo>
                <a:lnTo>
                  <a:pt x="5186680" y="77943"/>
                </a:lnTo>
                <a:lnTo>
                  <a:pt x="5218040" y="109295"/>
                </a:lnTo>
                <a:lnTo>
                  <a:pt x="5244802" y="144756"/>
                </a:lnTo>
                <a:lnTo>
                  <a:pt x="5266474" y="183835"/>
                </a:lnTo>
                <a:lnTo>
                  <a:pt x="5282564" y="226043"/>
                </a:lnTo>
                <a:lnTo>
                  <a:pt x="5292579" y="270888"/>
                </a:lnTo>
                <a:lnTo>
                  <a:pt x="5296027" y="317881"/>
                </a:lnTo>
                <a:lnTo>
                  <a:pt x="5296027" y="1589024"/>
                </a:lnTo>
                <a:lnTo>
                  <a:pt x="5292579" y="1636016"/>
                </a:lnTo>
                <a:lnTo>
                  <a:pt x="5282564" y="1680861"/>
                </a:lnTo>
                <a:lnTo>
                  <a:pt x="5266474" y="1723069"/>
                </a:lnTo>
                <a:lnTo>
                  <a:pt x="5244802" y="1762148"/>
                </a:lnTo>
                <a:lnTo>
                  <a:pt x="5218040" y="1797609"/>
                </a:lnTo>
                <a:lnTo>
                  <a:pt x="5186680" y="1828961"/>
                </a:lnTo>
                <a:lnTo>
                  <a:pt x="5151214" y="1855712"/>
                </a:lnTo>
                <a:lnTo>
                  <a:pt x="5112136" y="1877373"/>
                </a:lnTo>
                <a:lnTo>
                  <a:pt x="5069937" y="1893452"/>
                </a:lnTo>
                <a:lnTo>
                  <a:pt x="5025109" y="1903460"/>
                </a:lnTo>
                <a:lnTo>
                  <a:pt x="4978145" y="1906905"/>
                </a:lnTo>
                <a:lnTo>
                  <a:pt x="317753" y="1906905"/>
                </a:lnTo>
                <a:lnTo>
                  <a:pt x="270793" y="1903460"/>
                </a:lnTo>
                <a:lnTo>
                  <a:pt x="225973" y="1893452"/>
                </a:lnTo>
                <a:lnTo>
                  <a:pt x="183786" y="1877373"/>
                </a:lnTo>
                <a:lnTo>
                  <a:pt x="144723" y="1855712"/>
                </a:lnTo>
                <a:lnTo>
                  <a:pt x="109274" y="1828961"/>
                </a:lnTo>
                <a:lnTo>
                  <a:pt x="77931" y="1797609"/>
                </a:lnTo>
                <a:lnTo>
                  <a:pt x="51186" y="1762148"/>
                </a:lnTo>
                <a:lnTo>
                  <a:pt x="29529" y="1723069"/>
                </a:lnTo>
                <a:lnTo>
                  <a:pt x="13451" y="1680861"/>
                </a:lnTo>
                <a:lnTo>
                  <a:pt x="3444" y="1636016"/>
                </a:lnTo>
                <a:lnTo>
                  <a:pt x="0" y="1589024"/>
                </a:lnTo>
                <a:lnTo>
                  <a:pt x="0" y="317881"/>
                </a:lnTo>
                <a:close/>
              </a:path>
            </a:pathLst>
          </a:custGeom>
          <a:ln w="9524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00000"/>
                </a:solidFill>
                <a:latin typeface="Liberation Sans Narrow"/>
                <a:cs typeface="Liberation Sans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333333"/>
                </a:solidFill>
                <a:latin typeface="Liberation Sans Narrow"/>
                <a:cs typeface="Liberation Sans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333333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174334" y="6275876"/>
            <a:ext cx="1623409" cy="42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71297" y="324472"/>
            <a:ext cx="8820023" cy="4788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7504" y="188607"/>
            <a:ext cx="9036685" cy="864235"/>
          </a:xfrm>
          <a:custGeom>
            <a:avLst/>
            <a:gdLst/>
            <a:ahLst/>
            <a:cxnLst/>
            <a:rect l="l" t="t" r="r" b="b"/>
            <a:pathLst>
              <a:path w="9036685" h="864235">
                <a:moveTo>
                  <a:pt x="9036558" y="0"/>
                </a:moveTo>
                <a:lnTo>
                  <a:pt x="0" y="0"/>
                </a:lnTo>
                <a:lnTo>
                  <a:pt x="0" y="864095"/>
                </a:lnTo>
                <a:lnTo>
                  <a:pt x="9036558" y="864095"/>
                </a:lnTo>
                <a:lnTo>
                  <a:pt x="903655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00000"/>
                </a:solidFill>
                <a:latin typeface="Liberation Sans Narrow"/>
                <a:cs typeface="Liberation Sans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333333"/>
                </a:solidFill>
                <a:latin typeface="Liberation Sans Narrow"/>
                <a:cs typeface="Liberation Sans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333333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333333"/>
                </a:solidFill>
                <a:latin typeface="Liberation Sans Narrow"/>
                <a:cs typeface="Liberation Sans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333333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4" y="-5"/>
            <a:ext cx="9162955" cy="6864688"/>
          </a:xfrm>
          <a:custGeom>
            <a:avLst/>
            <a:gdLst/>
            <a:ahLst/>
            <a:cxnLst/>
            <a:rect l="l" t="t" r="r" b="b"/>
            <a:pathLst>
              <a:path w="4014438" h="2258121" extrusionOk="0">
                <a:moveTo>
                  <a:pt x="3432199" y="0"/>
                </a:moveTo>
                <a:cubicBezTo>
                  <a:pt x="3485662" y="101239"/>
                  <a:pt x="3541529" y="221045"/>
                  <a:pt x="3606618" y="360589"/>
                </a:cubicBezTo>
                <a:cubicBezTo>
                  <a:pt x="3810894" y="798685"/>
                  <a:pt x="3924532" y="1042395"/>
                  <a:pt x="3839685" y="1275525"/>
                </a:cubicBezTo>
                <a:cubicBezTo>
                  <a:pt x="3754838" y="1508656"/>
                  <a:pt x="3511128" y="1622293"/>
                  <a:pt x="3073032" y="1826591"/>
                </a:cubicBezTo>
                <a:cubicBezTo>
                  <a:pt x="2634936" y="2030888"/>
                  <a:pt x="2391226" y="2144401"/>
                  <a:pt x="2158096" y="2059658"/>
                </a:cubicBezTo>
                <a:cubicBezTo>
                  <a:pt x="1924966" y="1974916"/>
                  <a:pt x="1811306" y="1731101"/>
                  <a:pt x="1607030" y="1293005"/>
                </a:cubicBezTo>
                <a:cubicBezTo>
                  <a:pt x="1402754" y="854908"/>
                  <a:pt x="1289095" y="611199"/>
                  <a:pt x="1373942" y="378068"/>
                </a:cubicBezTo>
                <a:cubicBezTo>
                  <a:pt x="1432005" y="218536"/>
                  <a:pt x="1564481" y="114955"/>
                  <a:pt x="1782682" y="0"/>
                </a:cubicBezTo>
                <a:lnTo>
                  <a:pt x="0" y="0"/>
                </a:lnTo>
                <a:lnTo>
                  <a:pt x="0" y="2258122"/>
                </a:lnTo>
                <a:lnTo>
                  <a:pt x="4014439" y="2258122"/>
                </a:lnTo>
                <a:lnTo>
                  <a:pt x="401443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/>
          <p:nvPr/>
        </p:nvSpPr>
        <p:spPr>
          <a:xfrm rot="-1181051">
            <a:off x="3612829" y="-881924"/>
            <a:ext cx="5242557" cy="6989803"/>
          </a:xfrm>
          <a:custGeom>
            <a:avLst/>
            <a:gdLst/>
            <a:ahLst/>
            <a:cxnLst/>
            <a:rect l="l" t="t" r="r" b="b"/>
            <a:pathLst>
              <a:path w="1376904" h="1376850" extrusionOk="0">
                <a:moveTo>
                  <a:pt x="942939" y="1234196"/>
                </a:moveTo>
                <a:cubicBezTo>
                  <a:pt x="1182091" y="1122691"/>
                  <a:pt x="1315111" y="1060655"/>
                  <a:pt x="1361424" y="933406"/>
                </a:cubicBezTo>
                <a:cubicBezTo>
                  <a:pt x="1407736" y="806157"/>
                  <a:pt x="1345722" y="673115"/>
                  <a:pt x="1234195" y="433964"/>
                </a:cubicBezTo>
                <a:cubicBezTo>
                  <a:pt x="1122669" y="194812"/>
                  <a:pt x="1060654" y="61792"/>
                  <a:pt x="933405" y="15479"/>
                </a:cubicBezTo>
                <a:cubicBezTo>
                  <a:pt x="806156" y="-30833"/>
                  <a:pt x="673115" y="31202"/>
                  <a:pt x="433963" y="142645"/>
                </a:cubicBezTo>
                <a:cubicBezTo>
                  <a:pt x="194811" y="254087"/>
                  <a:pt x="61791" y="316186"/>
                  <a:pt x="15478" y="443456"/>
                </a:cubicBezTo>
                <a:cubicBezTo>
                  <a:pt x="-30834" y="570726"/>
                  <a:pt x="31202" y="703746"/>
                  <a:pt x="142707" y="942877"/>
                </a:cubicBezTo>
                <a:cubicBezTo>
                  <a:pt x="254212" y="1182008"/>
                  <a:pt x="316248" y="1315049"/>
                  <a:pt x="443518" y="1361362"/>
                </a:cubicBezTo>
                <a:cubicBezTo>
                  <a:pt x="570788" y="1407674"/>
                  <a:pt x="703808" y="1345722"/>
                  <a:pt x="942939" y="1234196"/>
                </a:cubicBezTo>
                <a:close/>
              </a:path>
            </a:pathLst>
          </a:cu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914400" y="3711567"/>
            <a:ext cx="5396700" cy="1922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5828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4;p3"/>
          <p:cNvGrpSpPr/>
          <p:nvPr/>
        </p:nvGrpSpPr>
        <p:grpSpPr>
          <a:xfrm>
            <a:off x="-85" y="1911"/>
            <a:ext cx="9144087" cy="6858064"/>
            <a:chOff x="32524" y="4599878"/>
            <a:chExt cx="4014438" cy="2258121"/>
          </a:xfrm>
        </p:grpSpPr>
        <p:sp>
          <p:nvSpPr>
            <p:cNvPr id="15" name="Google Shape;15;p3"/>
            <p:cNvSpPr/>
            <p:nvPr/>
          </p:nvSpPr>
          <p:spPr>
            <a:xfrm>
              <a:off x="32524" y="6104602"/>
              <a:ext cx="384717" cy="753397"/>
            </a:xfrm>
            <a:custGeom>
              <a:avLst/>
              <a:gdLst/>
              <a:ahLst/>
              <a:cxnLst/>
              <a:rect l="l" t="t" r="r" b="b"/>
              <a:pathLst>
                <a:path w="384717" h="753397" extrusionOk="0">
                  <a:moveTo>
                    <a:pt x="98270" y="213079"/>
                  </a:moveTo>
                  <a:cubicBezTo>
                    <a:pt x="62307" y="136115"/>
                    <a:pt x="29376" y="65507"/>
                    <a:pt x="0" y="0"/>
                  </a:cubicBezTo>
                  <a:lnTo>
                    <a:pt x="0" y="753397"/>
                  </a:lnTo>
                  <a:lnTo>
                    <a:pt x="384717" y="753397"/>
                  </a:lnTo>
                  <a:cubicBezTo>
                    <a:pt x="292469" y="629640"/>
                    <a:pt x="209462" y="451666"/>
                    <a:pt x="98270" y="21307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3"/>
            <p:cNvSpPr/>
            <p:nvPr/>
          </p:nvSpPr>
          <p:spPr>
            <a:xfrm>
              <a:off x="32524" y="4599878"/>
              <a:ext cx="4014438" cy="2258121"/>
            </a:xfrm>
            <a:custGeom>
              <a:avLst/>
              <a:gdLst/>
              <a:ahLst/>
              <a:cxnLst/>
              <a:rect l="l" t="t" r="r" b="b"/>
              <a:pathLst>
                <a:path w="4014438" h="2258121" extrusionOk="0">
                  <a:moveTo>
                    <a:pt x="0" y="0"/>
                  </a:moveTo>
                  <a:lnTo>
                    <a:pt x="0" y="663951"/>
                  </a:lnTo>
                  <a:cubicBezTo>
                    <a:pt x="122942" y="548013"/>
                    <a:pt x="321322" y="455472"/>
                    <a:pt x="605950" y="322744"/>
                  </a:cubicBezTo>
                  <a:cubicBezTo>
                    <a:pt x="1022867" y="128295"/>
                    <a:pt x="1254763" y="20197"/>
                    <a:pt x="1476624" y="100946"/>
                  </a:cubicBezTo>
                  <a:cubicBezTo>
                    <a:pt x="1698484" y="181695"/>
                    <a:pt x="1806602" y="413613"/>
                    <a:pt x="2000947" y="830508"/>
                  </a:cubicBezTo>
                  <a:cubicBezTo>
                    <a:pt x="2195292" y="1247404"/>
                    <a:pt x="2303493" y="1479321"/>
                    <a:pt x="2222745" y="1701161"/>
                  </a:cubicBezTo>
                  <a:cubicBezTo>
                    <a:pt x="2141996" y="1923000"/>
                    <a:pt x="1910099" y="2031160"/>
                    <a:pt x="1493204" y="2225567"/>
                  </a:cubicBezTo>
                  <a:lnTo>
                    <a:pt x="1423370" y="2258122"/>
                  </a:lnTo>
                  <a:lnTo>
                    <a:pt x="4014439" y="2258122"/>
                  </a:lnTo>
                  <a:lnTo>
                    <a:pt x="40144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3422975" y="3624633"/>
            <a:ext cx="5035200" cy="154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3422975" y="5177567"/>
            <a:ext cx="5035200" cy="45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rtl="0">
              <a:spcBef>
                <a:spcPts val="600"/>
              </a:spcBef>
              <a:spcAft>
                <a:spcPts val="60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456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-24532" y="-15"/>
            <a:ext cx="9193063" cy="6864688"/>
          </a:xfrm>
          <a:custGeom>
            <a:avLst/>
            <a:gdLst/>
            <a:ahLst/>
            <a:cxnLst/>
            <a:rect l="l" t="t" r="r" b="b"/>
            <a:pathLst>
              <a:path w="4014438" h="2258121" extrusionOk="0">
                <a:moveTo>
                  <a:pt x="0" y="0"/>
                </a:moveTo>
                <a:lnTo>
                  <a:pt x="0" y="2258122"/>
                </a:lnTo>
                <a:lnTo>
                  <a:pt x="1342328" y="2258122"/>
                </a:lnTo>
                <a:cubicBezTo>
                  <a:pt x="1250100" y="2134365"/>
                  <a:pt x="1167094" y="1956391"/>
                  <a:pt x="1055881" y="1717804"/>
                </a:cubicBezTo>
                <a:cubicBezTo>
                  <a:pt x="861432" y="1300908"/>
                  <a:pt x="753335" y="1068991"/>
                  <a:pt x="834083" y="847151"/>
                </a:cubicBezTo>
                <a:cubicBezTo>
                  <a:pt x="914832" y="625312"/>
                  <a:pt x="1146729" y="517152"/>
                  <a:pt x="1563624" y="322744"/>
                </a:cubicBezTo>
                <a:cubicBezTo>
                  <a:pt x="1980519" y="128337"/>
                  <a:pt x="2212437" y="20198"/>
                  <a:pt x="2434297" y="100946"/>
                </a:cubicBezTo>
                <a:cubicBezTo>
                  <a:pt x="2656158" y="181695"/>
                  <a:pt x="2764276" y="413613"/>
                  <a:pt x="2958684" y="830508"/>
                </a:cubicBezTo>
                <a:cubicBezTo>
                  <a:pt x="3153091" y="1247403"/>
                  <a:pt x="3261230" y="1479321"/>
                  <a:pt x="3180481" y="1701160"/>
                </a:cubicBezTo>
                <a:cubicBezTo>
                  <a:pt x="3099732" y="1923000"/>
                  <a:pt x="2867836" y="2031160"/>
                  <a:pt x="2450940" y="2225567"/>
                </a:cubicBezTo>
                <a:lnTo>
                  <a:pt x="2380981" y="2258122"/>
                </a:lnTo>
                <a:lnTo>
                  <a:pt x="4014439" y="2258122"/>
                </a:lnTo>
                <a:lnTo>
                  <a:pt x="401443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1076700" y="2882400"/>
            <a:ext cx="6990600" cy="1093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406400" algn="ctr" rtl="0">
              <a:spcBef>
                <a:spcPts val="0"/>
              </a:spcBef>
              <a:spcAft>
                <a:spcPts val="0"/>
              </a:spcAft>
              <a:buSzPts val="2800"/>
              <a:buFont typeface="Karla"/>
              <a:buChar char="▪"/>
              <a:defRPr sz="2800">
                <a:latin typeface="Karla"/>
                <a:ea typeface="Karla"/>
                <a:cs typeface="Karla"/>
                <a:sym typeface="Karla"/>
              </a:defRPr>
            </a:lvl1pPr>
            <a:lvl2pPr marL="914400" lvl="1" indent="-406400" algn="ctr" rtl="0">
              <a:spcBef>
                <a:spcPts val="600"/>
              </a:spcBef>
              <a:spcAft>
                <a:spcPts val="0"/>
              </a:spcAft>
              <a:buSzPts val="2800"/>
              <a:buFont typeface="Karla"/>
              <a:buChar char="▫"/>
              <a:defRPr sz="2800">
                <a:latin typeface="Karla"/>
                <a:ea typeface="Karla"/>
                <a:cs typeface="Karla"/>
                <a:sym typeface="Karla"/>
              </a:defRPr>
            </a:lvl2pPr>
            <a:lvl3pPr marL="1371600" lvl="2" indent="-406400" algn="ctr" rtl="0">
              <a:spcBef>
                <a:spcPts val="600"/>
              </a:spcBef>
              <a:spcAft>
                <a:spcPts val="0"/>
              </a:spcAft>
              <a:buSzPts val="2800"/>
              <a:buFont typeface="Karla"/>
              <a:buChar char="▫"/>
              <a:defRPr sz="2800">
                <a:latin typeface="Karla"/>
                <a:ea typeface="Karla"/>
                <a:cs typeface="Karla"/>
                <a:sym typeface="Karla"/>
              </a:defRPr>
            </a:lvl3pPr>
            <a:lvl4pPr marL="1828800" lvl="3" indent="-406400" algn="ctr" rtl="0">
              <a:spcBef>
                <a:spcPts val="600"/>
              </a:spcBef>
              <a:spcAft>
                <a:spcPts val="0"/>
              </a:spcAft>
              <a:buSzPts val="2800"/>
              <a:buFont typeface="Karla"/>
              <a:buChar char="▫"/>
              <a:defRPr sz="2800">
                <a:latin typeface="Karla"/>
                <a:ea typeface="Karla"/>
                <a:cs typeface="Karla"/>
                <a:sym typeface="Karla"/>
              </a:defRPr>
            </a:lvl4pPr>
            <a:lvl5pPr marL="2286000" lvl="4" indent="-406400" algn="ctr" rtl="0">
              <a:spcBef>
                <a:spcPts val="600"/>
              </a:spcBef>
              <a:spcAft>
                <a:spcPts val="0"/>
              </a:spcAft>
              <a:buSzPts val="2800"/>
              <a:buFont typeface="Karla"/>
              <a:buChar char="▫"/>
              <a:defRPr sz="2800">
                <a:latin typeface="Karla"/>
                <a:ea typeface="Karla"/>
                <a:cs typeface="Karla"/>
                <a:sym typeface="Karla"/>
              </a:defRPr>
            </a:lvl5pPr>
            <a:lvl6pPr marL="2743200" lvl="5" indent="-406400" algn="ctr" rtl="0">
              <a:spcBef>
                <a:spcPts val="600"/>
              </a:spcBef>
              <a:spcAft>
                <a:spcPts val="0"/>
              </a:spcAft>
              <a:buSzPts val="2800"/>
              <a:buFont typeface="Karla"/>
              <a:buChar char="▫"/>
              <a:defRPr sz="2800">
                <a:latin typeface="Karla"/>
                <a:ea typeface="Karla"/>
                <a:cs typeface="Karla"/>
                <a:sym typeface="Karla"/>
              </a:defRPr>
            </a:lvl6pPr>
            <a:lvl7pPr marL="3200400" lvl="6" indent="-406400" algn="ctr" rtl="0">
              <a:spcBef>
                <a:spcPts val="600"/>
              </a:spcBef>
              <a:spcAft>
                <a:spcPts val="0"/>
              </a:spcAft>
              <a:buSzPts val="2800"/>
              <a:buFont typeface="Karla"/>
              <a:buChar char="▫"/>
              <a:defRPr sz="2800">
                <a:latin typeface="Karla"/>
                <a:ea typeface="Karla"/>
                <a:cs typeface="Karla"/>
                <a:sym typeface="Karla"/>
              </a:defRPr>
            </a:lvl7pPr>
            <a:lvl8pPr marL="3657600" lvl="7" indent="-406400" algn="ctr" rtl="0">
              <a:spcBef>
                <a:spcPts val="600"/>
              </a:spcBef>
              <a:spcAft>
                <a:spcPts val="0"/>
              </a:spcAft>
              <a:buSzPts val="2800"/>
              <a:buFont typeface="Karla"/>
              <a:buChar char="▫"/>
              <a:defRPr sz="2800">
                <a:latin typeface="Karla"/>
                <a:ea typeface="Karla"/>
                <a:cs typeface="Karla"/>
                <a:sym typeface="Karla"/>
              </a:defRPr>
            </a:lvl8pPr>
            <a:lvl9pPr marL="4114800" lvl="8" indent="-406400" algn="ctr">
              <a:spcBef>
                <a:spcPts val="600"/>
              </a:spcBef>
              <a:spcAft>
                <a:spcPts val="600"/>
              </a:spcAft>
              <a:buSzPts val="2800"/>
              <a:buFont typeface="Karla"/>
              <a:buChar char="▫"/>
              <a:defRPr sz="2800"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56478" y="172868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767E85"/>
                </a:solidFill>
              </a:rPr>
              <a:pPr/>
              <a:t>‹Nº›</a:t>
            </a:fld>
            <a:endParaRPr>
              <a:solidFill>
                <a:srgbClr val="767E85"/>
              </a:solidFill>
            </a:endParaRPr>
          </a:p>
        </p:txBody>
      </p:sp>
      <p:sp>
        <p:nvSpPr>
          <p:cNvPr id="23" name="Google Shape;23;p4"/>
          <p:cNvSpPr/>
          <p:nvPr/>
        </p:nvSpPr>
        <p:spPr>
          <a:xfrm>
            <a:off x="4362965" y="1726833"/>
            <a:ext cx="418075" cy="45726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sz="1400" b="1" kern="0">
                <a:ln w="9525" cap="flat" cmpd="sng">
                  <a:solidFill>
                    <a:srgbClr val="767E85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Encode Sans Semi Condensed"/>
                <a:cs typeface="Arial"/>
                <a:sym typeface="Arial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339812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3" y="2"/>
            <a:ext cx="9162955" cy="6857161"/>
          </a:xfrm>
          <a:custGeom>
            <a:avLst/>
            <a:gdLst/>
            <a:ahLst/>
            <a:cxnLst/>
            <a:rect l="l" t="t" r="r" b="b"/>
            <a:pathLst>
              <a:path w="4014438" h="2258121" extrusionOk="0">
                <a:moveTo>
                  <a:pt x="0" y="0"/>
                </a:moveTo>
                <a:lnTo>
                  <a:pt x="0" y="729708"/>
                </a:lnTo>
                <a:cubicBezTo>
                  <a:pt x="69207" y="683709"/>
                  <a:pt x="163087" y="639801"/>
                  <a:pt x="284356" y="583348"/>
                </a:cubicBezTo>
                <a:cubicBezTo>
                  <a:pt x="523508" y="471843"/>
                  <a:pt x="656528" y="409807"/>
                  <a:pt x="783798" y="456120"/>
                </a:cubicBezTo>
                <a:cubicBezTo>
                  <a:pt x="911069" y="502432"/>
                  <a:pt x="973083" y="635473"/>
                  <a:pt x="1084589" y="874625"/>
                </a:cubicBezTo>
                <a:cubicBezTo>
                  <a:pt x="1196094" y="1113777"/>
                  <a:pt x="1258129" y="1246797"/>
                  <a:pt x="1211817" y="1374046"/>
                </a:cubicBezTo>
                <a:cubicBezTo>
                  <a:pt x="1165505" y="1501296"/>
                  <a:pt x="1032380" y="1563290"/>
                  <a:pt x="793228" y="1674774"/>
                </a:cubicBezTo>
                <a:cubicBezTo>
                  <a:pt x="554076" y="1786258"/>
                  <a:pt x="421056" y="1848315"/>
                  <a:pt x="293807" y="1802002"/>
                </a:cubicBezTo>
                <a:cubicBezTo>
                  <a:pt x="169234" y="1756693"/>
                  <a:pt x="107156" y="1628273"/>
                  <a:pt x="0" y="1398572"/>
                </a:cubicBezTo>
                <a:lnTo>
                  <a:pt x="0" y="2258122"/>
                </a:lnTo>
                <a:lnTo>
                  <a:pt x="4014439" y="2258122"/>
                </a:lnTo>
                <a:lnTo>
                  <a:pt x="401443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558600" y="1498600"/>
            <a:ext cx="2595300" cy="89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651875" y="1600200"/>
            <a:ext cx="4933500" cy="401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▪"/>
              <a:defRPr/>
            </a:lvl1pPr>
            <a:lvl2pPr marL="914400" lvl="1" indent="-355600">
              <a:spcBef>
                <a:spcPts val="600"/>
              </a:spcBef>
              <a:spcAft>
                <a:spcPts val="0"/>
              </a:spcAft>
              <a:buSzPts val="2000"/>
              <a:buChar char="▫"/>
              <a:defRPr/>
            </a:lvl2pPr>
            <a:lvl3pPr marL="1371600" lvl="2" indent="-355600">
              <a:spcBef>
                <a:spcPts val="600"/>
              </a:spcBef>
              <a:spcAft>
                <a:spcPts val="0"/>
              </a:spcAft>
              <a:buSzPts val="2000"/>
              <a:buChar char="▫"/>
              <a:defRPr/>
            </a:lvl3pPr>
            <a:lvl4pPr marL="1828800" lvl="3" indent="-355600">
              <a:spcBef>
                <a:spcPts val="600"/>
              </a:spcBef>
              <a:spcAft>
                <a:spcPts val="0"/>
              </a:spcAft>
              <a:buSzPts val="2000"/>
              <a:buChar char="▫"/>
              <a:defRPr/>
            </a:lvl4pPr>
            <a:lvl5pPr marL="2286000" lvl="4" indent="-355600">
              <a:spcBef>
                <a:spcPts val="600"/>
              </a:spcBef>
              <a:spcAft>
                <a:spcPts val="0"/>
              </a:spcAft>
              <a:buSzPts val="2000"/>
              <a:buChar char="▫"/>
              <a:defRPr/>
            </a:lvl5pPr>
            <a:lvl6pPr marL="2743200" lvl="5" indent="-355600">
              <a:spcBef>
                <a:spcPts val="600"/>
              </a:spcBef>
              <a:spcAft>
                <a:spcPts val="0"/>
              </a:spcAft>
              <a:buSzPts val="2000"/>
              <a:buChar char="▫"/>
              <a:defRPr/>
            </a:lvl6pPr>
            <a:lvl7pPr marL="3200400" lvl="6" indent="-355600">
              <a:spcBef>
                <a:spcPts val="600"/>
              </a:spcBef>
              <a:spcAft>
                <a:spcPts val="0"/>
              </a:spcAft>
              <a:buSzPts val="2000"/>
              <a:buChar char="▫"/>
              <a:defRPr/>
            </a:lvl7pPr>
            <a:lvl8pPr marL="3657600" lvl="7" indent="-355600">
              <a:spcBef>
                <a:spcPts val="600"/>
              </a:spcBef>
              <a:spcAft>
                <a:spcPts val="0"/>
              </a:spcAft>
              <a:buSzPts val="2000"/>
              <a:buChar char="▫"/>
              <a:defRPr/>
            </a:lvl8pPr>
            <a:lvl9pPr marL="4114800" lvl="8" indent="-355600">
              <a:spcBef>
                <a:spcPts val="600"/>
              </a:spcBef>
              <a:spcAft>
                <a:spcPts val="600"/>
              </a:spcAft>
              <a:buSzPts val="2000"/>
              <a:buChar char="▫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56478" y="172868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767E85"/>
                </a:solidFill>
              </a:rPr>
              <a:pPr/>
              <a:t>‹Nº›</a:t>
            </a:fld>
            <a:endParaRPr>
              <a:solidFill>
                <a:srgbClr val="767E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423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 + 1 column + im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6"/>
          <p:cNvGrpSpPr/>
          <p:nvPr/>
        </p:nvGrpSpPr>
        <p:grpSpPr>
          <a:xfrm>
            <a:off x="-41" y="0"/>
            <a:ext cx="9144088" cy="6858064"/>
            <a:chOff x="8145036" y="0"/>
            <a:chExt cx="4014438" cy="2258121"/>
          </a:xfrm>
        </p:grpSpPr>
        <p:sp>
          <p:nvSpPr>
            <p:cNvPr id="31" name="Google Shape;31;p6"/>
            <p:cNvSpPr/>
            <p:nvPr/>
          </p:nvSpPr>
          <p:spPr>
            <a:xfrm>
              <a:off x="8145036" y="0"/>
              <a:ext cx="4014376" cy="2258121"/>
            </a:xfrm>
            <a:custGeom>
              <a:avLst/>
              <a:gdLst/>
              <a:ahLst/>
              <a:cxnLst/>
              <a:rect l="l" t="t" r="r" b="b"/>
              <a:pathLst>
                <a:path w="4014376" h="2258121" extrusionOk="0">
                  <a:moveTo>
                    <a:pt x="2148603" y="1774988"/>
                  </a:moveTo>
                  <a:cubicBezTo>
                    <a:pt x="1965654" y="1382640"/>
                    <a:pt x="1863892" y="1164459"/>
                    <a:pt x="1939873" y="955604"/>
                  </a:cubicBezTo>
                  <a:cubicBezTo>
                    <a:pt x="2015855" y="746748"/>
                    <a:pt x="2234119" y="645049"/>
                    <a:pt x="2626468" y="462162"/>
                  </a:cubicBezTo>
                  <a:cubicBezTo>
                    <a:pt x="3018816" y="279275"/>
                    <a:pt x="3236997" y="177451"/>
                    <a:pt x="3445831" y="253432"/>
                  </a:cubicBezTo>
                  <a:cubicBezTo>
                    <a:pt x="3654666" y="329414"/>
                    <a:pt x="3756386" y="547678"/>
                    <a:pt x="3939272" y="940006"/>
                  </a:cubicBezTo>
                  <a:cubicBezTo>
                    <a:pt x="3966182" y="997693"/>
                    <a:pt x="3991294" y="1051574"/>
                    <a:pt x="4014377" y="1102256"/>
                  </a:cubicBezTo>
                  <a:lnTo>
                    <a:pt x="4014377" y="0"/>
                  </a:lnTo>
                  <a:lnTo>
                    <a:pt x="0" y="0"/>
                  </a:lnTo>
                  <a:lnTo>
                    <a:pt x="0" y="2258122"/>
                  </a:lnTo>
                  <a:lnTo>
                    <a:pt x="2400007" y="2258122"/>
                  </a:lnTo>
                  <a:cubicBezTo>
                    <a:pt x="2320283" y="2143125"/>
                    <a:pt x="2245932" y="1983697"/>
                    <a:pt x="2148603" y="177498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6"/>
            <p:cNvSpPr/>
            <p:nvPr/>
          </p:nvSpPr>
          <p:spPr>
            <a:xfrm>
              <a:off x="11595195" y="1947441"/>
              <a:ext cx="564279" cy="310680"/>
            </a:xfrm>
            <a:custGeom>
              <a:avLst/>
              <a:gdLst/>
              <a:ahLst/>
              <a:cxnLst/>
              <a:rect l="l" t="t" r="r" b="b"/>
              <a:pathLst>
                <a:path w="564279" h="310680" extrusionOk="0">
                  <a:moveTo>
                    <a:pt x="11332" y="305390"/>
                  </a:moveTo>
                  <a:lnTo>
                    <a:pt x="0" y="310680"/>
                  </a:lnTo>
                  <a:lnTo>
                    <a:pt x="564279" y="310680"/>
                  </a:lnTo>
                  <a:lnTo>
                    <a:pt x="564279" y="0"/>
                  </a:lnTo>
                  <a:cubicBezTo>
                    <a:pt x="447610" y="101929"/>
                    <a:pt x="266229" y="186525"/>
                    <a:pt x="11332" y="3053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1015625" y="1658184"/>
            <a:ext cx="4239300" cy="649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1"/>
          </p:nvPr>
        </p:nvSpPr>
        <p:spPr>
          <a:xfrm>
            <a:off x="1015791" y="2487009"/>
            <a:ext cx="4239300" cy="271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▪"/>
              <a:defRPr/>
            </a:lvl1pPr>
            <a:lvl2pPr marL="914400" lvl="1" indent="-355600" rtl="0">
              <a:spcBef>
                <a:spcPts val="600"/>
              </a:spcBef>
              <a:spcAft>
                <a:spcPts val="0"/>
              </a:spcAft>
              <a:buSzPts val="2000"/>
              <a:buChar char="▫"/>
              <a:defRPr/>
            </a:lvl2pPr>
            <a:lvl3pPr marL="1371600" lvl="2" indent="-355600" rtl="0">
              <a:spcBef>
                <a:spcPts val="600"/>
              </a:spcBef>
              <a:spcAft>
                <a:spcPts val="0"/>
              </a:spcAft>
              <a:buSzPts val="2000"/>
              <a:buChar char="▫"/>
              <a:defRPr/>
            </a:lvl3pPr>
            <a:lvl4pPr marL="1828800" lvl="3" indent="-355600" rtl="0">
              <a:spcBef>
                <a:spcPts val="600"/>
              </a:spcBef>
              <a:spcAft>
                <a:spcPts val="0"/>
              </a:spcAft>
              <a:buSzPts val="2000"/>
              <a:buChar char="▫"/>
              <a:defRPr/>
            </a:lvl4pPr>
            <a:lvl5pPr marL="2286000" lvl="4" indent="-355600" rtl="0">
              <a:spcBef>
                <a:spcPts val="600"/>
              </a:spcBef>
              <a:spcAft>
                <a:spcPts val="0"/>
              </a:spcAft>
              <a:buSzPts val="2000"/>
              <a:buChar char="▫"/>
              <a:defRPr/>
            </a:lvl5pPr>
            <a:lvl6pPr marL="2743200" lvl="5" indent="-355600" rtl="0">
              <a:spcBef>
                <a:spcPts val="600"/>
              </a:spcBef>
              <a:spcAft>
                <a:spcPts val="0"/>
              </a:spcAft>
              <a:buSzPts val="2000"/>
              <a:buChar char="▫"/>
              <a:defRPr/>
            </a:lvl6pPr>
            <a:lvl7pPr marL="3200400" lvl="6" indent="-355600" rtl="0">
              <a:spcBef>
                <a:spcPts val="600"/>
              </a:spcBef>
              <a:spcAft>
                <a:spcPts val="0"/>
              </a:spcAft>
              <a:buSzPts val="2000"/>
              <a:buChar char="▫"/>
              <a:defRPr/>
            </a:lvl7pPr>
            <a:lvl8pPr marL="3657600" lvl="7" indent="-355600" rtl="0">
              <a:spcBef>
                <a:spcPts val="600"/>
              </a:spcBef>
              <a:spcAft>
                <a:spcPts val="0"/>
              </a:spcAft>
              <a:buSzPts val="2000"/>
              <a:buChar char="▫"/>
              <a:defRPr/>
            </a:lvl8pPr>
            <a:lvl9pPr marL="4114800" lvl="8" indent="-355600" rtl="0">
              <a:spcBef>
                <a:spcPts val="600"/>
              </a:spcBef>
              <a:spcAft>
                <a:spcPts val="600"/>
              </a:spcAft>
              <a:buSzPts val="2000"/>
              <a:buChar char="▫"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56478" y="172868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767E85"/>
                </a:solidFill>
              </a:rPr>
              <a:pPr/>
              <a:t>‹Nº›</a:t>
            </a:fld>
            <a:endParaRPr>
              <a:solidFill>
                <a:srgbClr val="767E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200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3" y="2"/>
            <a:ext cx="9162955" cy="6857161"/>
          </a:xfrm>
          <a:custGeom>
            <a:avLst/>
            <a:gdLst/>
            <a:ahLst/>
            <a:cxnLst/>
            <a:rect l="l" t="t" r="r" b="b"/>
            <a:pathLst>
              <a:path w="4014438" h="2258121" extrusionOk="0">
                <a:moveTo>
                  <a:pt x="0" y="0"/>
                </a:moveTo>
                <a:lnTo>
                  <a:pt x="0" y="859550"/>
                </a:lnTo>
                <a:cubicBezTo>
                  <a:pt x="107156" y="629849"/>
                  <a:pt x="169234" y="501429"/>
                  <a:pt x="293807" y="456015"/>
                </a:cubicBezTo>
                <a:cubicBezTo>
                  <a:pt x="421056" y="409807"/>
                  <a:pt x="554076" y="471801"/>
                  <a:pt x="793228" y="583348"/>
                </a:cubicBezTo>
                <a:cubicBezTo>
                  <a:pt x="1032380" y="694895"/>
                  <a:pt x="1165400" y="756889"/>
                  <a:pt x="1211713" y="884159"/>
                </a:cubicBezTo>
                <a:cubicBezTo>
                  <a:pt x="1258025" y="1011430"/>
                  <a:pt x="1196010" y="1144450"/>
                  <a:pt x="1084484" y="1383581"/>
                </a:cubicBezTo>
                <a:cubicBezTo>
                  <a:pt x="972958" y="1622712"/>
                  <a:pt x="910943" y="1755753"/>
                  <a:pt x="783694" y="1802086"/>
                </a:cubicBezTo>
                <a:cubicBezTo>
                  <a:pt x="656444" y="1848419"/>
                  <a:pt x="523404" y="1786321"/>
                  <a:pt x="284356" y="1674774"/>
                </a:cubicBezTo>
                <a:cubicBezTo>
                  <a:pt x="163212" y="1618321"/>
                  <a:pt x="69312" y="1574413"/>
                  <a:pt x="105" y="1528414"/>
                </a:cubicBezTo>
                <a:lnTo>
                  <a:pt x="105" y="2258122"/>
                </a:lnTo>
                <a:lnTo>
                  <a:pt x="4014439" y="2258122"/>
                </a:lnTo>
                <a:lnTo>
                  <a:pt x="401443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558600" y="1498600"/>
            <a:ext cx="2595300" cy="89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651875" y="1600200"/>
            <a:ext cx="2331900" cy="401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1pPr>
            <a:lvl2pPr marL="914400" lvl="1" indent="-330200"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2pPr>
            <a:lvl3pPr marL="1371600" lvl="2" indent="-330200"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3pPr>
            <a:lvl4pPr marL="1828800" lvl="3" indent="-330200"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4pPr>
            <a:lvl5pPr marL="2286000" lvl="4" indent="-330200"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5pPr>
            <a:lvl6pPr marL="2743200" lvl="5" indent="-330200"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6pPr>
            <a:lvl7pPr marL="3200400" lvl="6" indent="-330200"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7pPr>
            <a:lvl8pPr marL="3657600" lvl="7" indent="-330200"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8pPr>
            <a:lvl9pPr marL="4114800" lvl="8" indent="-330200">
              <a:spcBef>
                <a:spcPts val="600"/>
              </a:spcBef>
              <a:spcAft>
                <a:spcPts val="600"/>
              </a:spcAft>
              <a:buSzPts val="1600"/>
              <a:buChar char="▫"/>
              <a:defRPr sz="16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2"/>
          </p:nvPr>
        </p:nvSpPr>
        <p:spPr>
          <a:xfrm>
            <a:off x="6253487" y="1600200"/>
            <a:ext cx="2331900" cy="401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1pPr>
            <a:lvl2pPr marL="914400" lvl="1" indent="-330200"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2pPr>
            <a:lvl3pPr marL="1371600" lvl="2" indent="-330200"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3pPr>
            <a:lvl4pPr marL="1828800" lvl="3" indent="-330200"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4pPr>
            <a:lvl5pPr marL="2286000" lvl="4" indent="-330200"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5pPr>
            <a:lvl6pPr marL="2743200" lvl="5" indent="-330200"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6pPr>
            <a:lvl7pPr marL="3200400" lvl="6" indent="-330200"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7pPr>
            <a:lvl8pPr marL="3657600" lvl="7" indent="-330200"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8pPr>
            <a:lvl9pPr marL="4114800" lvl="8" indent="-330200">
              <a:spcBef>
                <a:spcPts val="600"/>
              </a:spcBef>
              <a:spcAft>
                <a:spcPts val="600"/>
              </a:spcAft>
              <a:buSzPts val="1600"/>
              <a:buChar char="▫"/>
              <a:defRPr sz="16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56478" y="172868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767E85"/>
                </a:solidFill>
              </a:rPr>
              <a:pPr/>
              <a:t>‹Nº›</a:t>
            </a:fld>
            <a:endParaRPr>
              <a:solidFill>
                <a:srgbClr val="767E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550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/>
          <p:nvPr/>
        </p:nvSpPr>
        <p:spPr>
          <a:xfrm>
            <a:off x="3" y="2"/>
            <a:ext cx="9162955" cy="6857161"/>
          </a:xfrm>
          <a:custGeom>
            <a:avLst/>
            <a:gdLst/>
            <a:ahLst/>
            <a:cxnLst/>
            <a:rect l="l" t="t" r="r" b="b"/>
            <a:pathLst>
              <a:path w="4014438" h="2258121" extrusionOk="0">
                <a:moveTo>
                  <a:pt x="0" y="0"/>
                </a:moveTo>
                <a:lnTo>
                  <a:pt x="0" y="859550"/>
                </a:lnTo>
                <a:cubicBezTo>
                  <a:pt x="107156" y="629849"/>
                  <a:pt x="169234" y="501429"/>
                  <a:pt x="293807" y="456015"/>
                </a:cubicBezTo>
                <a:cubicBezTo>
                  <a:pt x="421056" y="409807"/>
                  <a:pt x="554076" y="471801"/>
                  <a:pt x="793228" y="583348"/>
                </a:cubicBezTo>
                <a:cubicBezTo>
                  <a:pt x="1032380" y="694895"/>
                  <a:pt x="1165400" y="756889"/>
                  <a:pt x="1211713" y="884159"/>
                </a:cubicBezTo>
                <a:cubicBezTo>
                  <a:pt x="1258025" y="1011430"/>
                  <a:pt x="1196010" y="1144450"/>
                  <a:pt x="1084484" y="1383581"/>
                </a:cubicBezTo>
                <a:cubicBezTo>
                  <a:pt x="972958" y="1622712"/>
                  <a:pt x="910943" y="1755753"/>
                  <a:pt x="783694" y="1802086"/>
                </a:cubicBezTo>
                <a:cubicBezTo>
                  <a:pt x="656444" y="1848419"/>
                  <a:pt x="523404" y="1786321"/>
                  <a:pt x="284356" y="1674774"/>
                </a:cubicBezTo>
                <a:cubicBezTo>
                  <a:pt x="163212" y="1618321"/>
                  <a:pt x="69312" y="1574413"/>
                  <a:pt x="105" y="1528414"/>
                </a:cubicBezTo>
                <a:lnTo>
                  <a:pt x="105" y="2258122"/>
                </a:lnTo>
                <a:lnTo>
                  <a:pt x="4014439" y="2258122"/>
                </a:lnTo>
                <a:lnTo>
                  <a:pt x="401443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558600" y="1498600"/>
            <a:ext cx="2595300" cy="89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1"/>
          </p:nvPr>
        </p:nvSpPr>
        <p:spPr>
          <a:xfrm>
            <a:off x="3651875" y="1600200"/>
            <a:ext cx="1524300" cy="401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1pPr>
            <a:lvl2pPr marL="914400" lvl="1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2pPr>
            <a:lvl3pPr marL="1371600" lvl="2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3pPr>
            <a:lvl4pPr marL="1828800" lvl="3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4pPr>
            <a:lvl5pPr marL="2286000" lvl="4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5pPr>
            <a:lvl6pPr marL="2743200" lvl="5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6pPr>
            <a:lvl7pPr marL="3200400" lvl="6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7pPr>
            <a:lvl8pPr marL="3657600" lvl="7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8pPr>
            <a:lvl9pPr marL="4114800" lvl="8" indent="-317500" rtl="0">
              <a:spcBef>
                <a:spcPts val="600"/>
              </a:spcBef>
              <a:spcAft>
                <a:spcPts val="600"/>
              </a:spcAft>
              <a:buSzPts val="1400"/>
              <a:buChar char="▫"/>
              <a:defRPr sz="1400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2"/>
          </p:nvPr>
        </p:nvSpPr>
        <p:spPr>
          <a:xfrm>
            <a:off x="5356481" y="1600200"/>
            <a:ext cx="1524300" cy="401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1pPr>
            <a:lvl2pPr marL="914400" lvl="1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2pPr>
            <a:lvl3pPr marL="1371600" lvl="2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3pPr>
            <a:lvl4pPr marL="1828800" lvl="3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4pPr>
            <a:lvl5pPr marL="2286000" lvl="4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5pPr>
            <a:lvl6pPr marL="2743200" lvl="5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6pPr>
            <a:lvl7pPr marL="3200400" lvl="6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7pPr>
            <a:lvl8pPr marL="3657600" lvl="7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8pPr>
            <a:lvl9pPr marL="4114800" lvl="8" indent="-317500" rtl="0">
              <a:spcBef>
                <a:spcPts val="600"/>
              </a:spcBef>
              <a:spcAft>
                <a:spcPts val="600"/>
              </a:spcAft>
              <a:buSzPts val="1400"/>
              <a:buChar char="▫"/>
              <a:defRPr sz="1400"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3"/>
          </p:nvPr>
        </p:nvSpPr>
        <p:spPr>
          <a:xfrm>
            <a:off x="7061087" y="1600200"/>
            <a:ext cx="1524300" cy="401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1pPr>
            <a:lvl2pPr marL="914400" lvl="1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2pPr>
            <a:lvl3pPr marL="1371600" lvl="2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3pPr>
            <a:lvl4pPr marL="1828800" lvl="3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4pPr>
            <a:lvl5pPr marL="2286000" lvl="4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5pPr>
            <a:lvl6pPr marL="2743200" lvl="5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6pPr>
            <a:lvl7pPr marL="3200400" lvl="6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7pPr>
            <a:lvl8pPr marL="3657600" lvl="7" indent="-317500" rtl="0"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8pPr>
            <a:lvl9pPr marL="4114800" lvl="8" indent="-317500" rtl="0">
              <a:spcBef>
                <a:spcPts val="600"/>
              </a:spcBef>
              <a:spcAft>
                <a:spcPts val="600"/>
              </a:spcAft>
              <a:buSzPts val="1400"/>
              <a:buChar char="▫"/>
              <a:defRPr sz="1400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8456478" y="172868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767E85"/>
                </a:solidFill>
              </a:rPr>
              <a:pPr/>
              <a:t>‹Nº›</a:t>
            </a:fld>
            <a:endParaRPr>
              <a:solidFill>
                <a:srgbClr val="767E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725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lt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/>
          <p:nvPr/>
        </p:nvSpPr>
        <p:spPr>
          <a:xfrm>
            <a:off x="790026" y="-991400"/>
            <a:ext cx="2750366" cy="3667011"/>
          </a:xfrm>
          <a:custGeom>
            <a:avLst/>
            <a:gdLst/>
            <a:ahLst/>
            <a:cxnLst/>
            <a:rect l="l" t="t" r="r" b="b"/>
            <a:pathLst>
              <a:path w="1376904" h="1376850" extrusionOk="0">
                <a:moveTo>
                  <a:pt x="942939" y="1234196"/>
                </a:moveTo>
                <a:cubicBezTo>
                  <a:pt x="1182091" y="1122691"/>
                  <a:pt x="1315111" y="1060655"/>
                  <a:pt x="1361424" y="933406"/>
                </a:cubicBezTo>
                <a:cubicBezTo>
                  <a:pt x="1407736" y="806157"/>
                  <a:pt x="1345722" y="673115"/>
                  <a:pt x="1234195" y="433964"/>
                </a:cubicBezTo>
                <a:cubicBezTo>
                  <a:pt x="1122669" y="194812"/>
                  <a:pt x="1060654" y="61792"/>
                  <a:pt x="933405" y="15479"/>
                </a:cubicBezTo>
                <a:cubicBezTo>
                  <a:pt x="806156" y="-30833"/>
                  <a:pt x="673115" y="31202"/>
                  <a:pt x="433963" y="142645"/>
                </a:cubicBezTo>
                <a:cubicBezTo>
                  <a:pt x="194811" y="254087"/>
                  <a:pt x="61791" y="316186"/>
                  <a:pt x="15478" y="443456"/>
                </a:cubicBezTo>
                <a:cubicBezTo>
                  <a:pt x="-30834" y="570726"/>
                  <a:pt x="31202" y="703746"/>
                  <a:pt x="142707" y="942877"/>
                </a:cubicBezTo>
                <a:cubicBezTo>
                  <a:pt x="254212" y="1182008"/>
                  <a:pt x="316248" y="1315049"/>
                  <a:pt x="443518" y="1361362"/>
                </a:cubicBezTo>
                <a:cubicBezTo>
                  <a:pt x="570788" y="1407674"/>
                  <a:pt x="703808" y="1345722"/>
                  <a:pt x="942939" y="1234196"/>
                </a:cubicBezTo>
                <a:close/>
              </a:path>
            </a:pathLst>
          </a:cu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558600" y="685800"/>
            <a:ext cx="2824200" cy="61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ldNum" idx="12"/>
          </p:nvPr>
        </p:nvSpPr>
        <p:spPr>
          <a:xfrm>
            <a:off x="8456478" y="172868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767E85"/>
                </a:solidFill>
              </a:rPr>
              <a:pPr/>
              <a:t>‹Nº›</a:t>
            </a:fld>
            <a:endParaRPr>
              <a:solidFill>
                <a:srgbClr val="767E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839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body" idx="1"/>
          </p:nvPr>
        </p:nvSpPr>
        <p:spPr>
          <a:xfrm>
            <a:off x="4507725" y="5757533"/>
            <a:ext cx="4081800" cy="44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60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8456478" y="172868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767E85"/>
                </a:solidFill>
              </a:rPr>
              <a:pPr/>
              <a:t>‹Nº›</a:t>
            </a:fld>
            <a:endParaRPr>
              <a:solidFill>
                <a:srgbClr val="767E85"/>
              </a:solidFill>
            </a:endParaRPr>
          </a:p>
        </p:txBody>
      </p:sp>
      <p:sp>
        <p:nvSpPr>
          <p:cNvPr id="56" name="Google Shape;56;p10"/>
          <p:cNvSpPr/>
          <p:nvPr/>
        </p:nvSpPr>
        <p:spPr>
          <a:xfrm>
            <a:off x="490126" y="-1498033"/>
            <a:ext cx="5776112" cy="7701181"/>
          </a:xfrm>
          <a:custGeom>
            <a:avLst/>
            <a:gdLst/>
            <a:ahLst/>
            <a:cxnLst/>
            <a:rect l="l" t="t" r="r" b="b"/>
            <a:pathLst>
              <a:path w="1376904" h="1376850" extrusionOk="0">
                <a:moveTo>
                  <a:pt x="942939" y="1234196"/>
                </a:moveTo>
                <a:cubicBezTo>
                  <a:pt x="1182091" y="1122691"/>
                  <a:pt x="1315111" y="1060655"/>
                  <a:pt x="1361424" y="933406"/>
                </a:cubicBezTo>
                <a:cubicBezTo>
                  <a:pt x="1407736" y="806157"/>
                  <a:pt x="1345722" y="673115"/>
                  <a:pt x="1234195" y="433964"/>
                </a:cubicBezTo>
                <a:cubicBezTo>
                  <a:pt x="1122669" y="194812"/>
                  <a:pt x="1060654" y="61792"/>
                  <a:pt x="933405" y="15479"/>
                </a:cubicBezTo>
                <a:cubicBezTo>
                  <a:pt x="806156" y="-30833"/>
                  <a:pt x="673115" y="31202"/>
                  <a:pt x="433963" y="142645"/>
                </a:cubicBezTo>
                <a:cubicBezTo>
                  <a:pt x="194811" y="254087"/>
                  <a:pt x="61791" y="316186"/>
                  <a:pt x="15478" y="443456"/>
                </a:cubicBezTo>
                <a:cubicBezTo>
                  <a:pt x="-30834" y="570726"/>
                  <a:pt x="31202" y="703746"/>
                  <a:pt x="142707" y="942877"/>
                </a:cubicBezTo>
                <a:cubicBezTo>
                  <a:pt x="254212" y="1182008"/>
                  <a:pt x="316248" y="1315049"/>
                  <a:pt x="443518" y="1361362"/>
                </a:cubicBezTo>
                <a:cubicBezTo>
                  <a:pt x="570788" y="1407674"/>
                  <a:pt x="703808" y="1345722"/>
                  <a:pt x="942939" y="1234196"/>
                </a:cubicBezTo>
                <a:close/>
              </a:path>
            </a:pathLst>
          </a:cu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2105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Big hole" type="blank">
  <p:cSld name="Blank - Big ho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sldNum" idx="12"/>
          </p:nvPr>
        </p:nvSpPr>
        <p:spPr>
          <a:xfrm>
            <a:off x="8456478" y="172868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767E85"/>
                </a:solidFill>
              </a:rPr>
              <a:pPr/>
              <a:t>‹Nº›</a:t>
            </a:fld>
            <a:endParaRPr>
              <a:solidFill>
                <a:srgbClr val="767E85"/>
              </a:solidFill>
            </a:endParaRPr>
          </a:p>
        </p:txBody>
      </p:sp>
      <p:sp>
        <p:nvSpPr>
          <p:cNvPr id="59" name="Google Shape;59;p11"/>
          <p:cNvSpPr/>
          <p:nvPr/>
        </p:nvSpPr>
        <p:spPr>
          <a:xfrm>
            <a:off x="-14" y="-5"/>
            <a:ext cx="9162955" cy="6864688"/>
          </a:xfrm>
          <a:custGeom>
            <a:avLst/>
            <a:gdLst/>
            <a:ahLst/>
            <a:cxnLst/>
            <a:rect l="l" t="t" r="r" b="b"/>
            <a:pathLst>
              <a:path w="4014438" h="2258121" extrusionOk="0">
                <a:moveTo>
                  <a:pt x="3432199" y="0"/>
                </a:moveTo>
                <a:cubicBezTo>
                  <a:pt x="3485662" y="101239"/>
                  <a:pt x="3541529" y="221045"/>
                  <a:pt x="3606618" y="360589"/>
                </a:cubicBezTo>
                <a:cubicBezTo>
                  <a:pt x="3810894" y="798685"/>
                  <a:pt x="3924532" y="1042395"/>
                  <a:pt x="3839685" y="1275525"/>
                </a:cubicBezTo>
                <a:cubicBezTo>
                  <a:pt x="3754838" y="1508656"/>
                  <a:pt x="3511128" y="1622293"/>
                  <a:pt x="3073032" y="1826591"/>
                </a:cubicBezTo>
                <a:cubicBezTo>
                  <a:pt x="2634936" y="2030888"/>
                  <a:pt x="2391226" y="2144401"/>
                  <a:pt x="2158096" y="2059658"/>
                </a:cubicBezTo>
                <a:cubicBezTo>
                  <a:pt x="1924966" y="1974916"/>
                  <a:pt x="1811306" y="1731101"/>
                  <a:pt x="1607030" y="1293005"/>
                </a:cubicBezTo>
                <a:cubicBezTo>
                  <a:pt x="1402754" y="854908"/>
                  <a:pt x="1289095" y="611199"/>
                  <a:pt x="1373942" y="378068"/>
                </a:cubicBezTo>
                <a:cubicBezTo>
                  <a:pt x="1432005" y="218536"/>
                  <a:pt x="1564481" y="114955"/>
                  <a:pt x="1782682" y="0"/>
                </a:cubicBezTo>
                <a:lnTo>
                  <a:pt x="0" y="0"/>
                </a:lnTo>
                <a:lnTo>
                  <a:pt x="0" y="2258122"/>
                </a:lnTo>
                <a:lnTo>
                  <a:pt x="4014439" y="2258122"/>
                </a:lnTo>
                <a:lnTo>
                  <a:pt x="401443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7783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Small hole">
  <p:cSld name="Blank - Small ho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/>
          <p:nvPr/>
        </p:nvSpPr>
        <p:spPr>
          <a:xfrm>
            <a:off x="3" y="36"/>
            <a:ext cx="9142883" cy="6857161"/>
          </a:xfrm>
          <a:custGeom>
            <a:avLst/>
            <a:gdLst/>
            <a:ahLst/>
            <a:cxnLst/>
            <a:rect l="l" t="t" r="r" b="b"/>
            <a:pathLst>
              <a:path w="4014438" h="2258121" extrusionOk="0">
                <a:moveTo>
                  <a:pt x="3043092" y="0"/>
                </a:moveTo>
                <a:cubicBezTo>
                  <a:pt x="3095509" y="23543"/>
                  <a:pt x="3152046" y="49909"/>
                  <a:pt x="3213600" y="78595"/>
                </a:cubicBezTo>
                <a:cubicBezTo>
                  <a:pt x="3550416" y="235660"/>
                  <a:pt x="3737756" y="323016"/>
                  <a:pt x="3802991" y="502244"/>
                </a:cubicBezTo>
                <a:cubicBezTo>
                  <a:pt x="3868225" y="681472"/>
                  <a:pt x="3780870" y="868833"/>
                  <a:pt x="3623805" y="1205649"/>
                </a:cubicBezTo>
                <a:cubicBezTo>
                  <a:pt x="3466740" y="1542465"/>
                  <a:pt x="3379384" y="1729805"/>
                  <a:pt x="3200156" y="1795040"/>
                </a:cubicBezTo>
                <a:cubicBezTo>
                  <a:pt x="3020928" y="1860274"/>
                  <a:pt x="2833567" y="1772918"/>
                  <a:pt x="2496772" y="1615853"/>
                </a:cubicBezTo>
                <a:cubicBezTo>
                  <a:pt x="2159977" y="1458789"/>
                  <a:pt x="1972595" y="1371433"/>
                  <a:pt x="1907361" y="1192205"/>
                </a:cubicBezTo>
                <a:cubicBezTo>
                  <a:pt x="1842126" y="1012977"/>
                  <a:pt x="1929503" y="825615"/>
                  <a:pt x="2086546" y="488821"/>
                </a:cubicBezTo>
                <a:cubicBezTo>
                  <a:pt x="2193515" y="259412"/>
                  <a:pt x="2268158" y="99378"/>
                  <a:pt x="2361515" y="0"/>
                </a:cubicBezTo>
                <a:lnTo>
                  <a:pt x="0" y="0"/>
                </a:lnTo>
                <a:lnTo>
                  <a:pt x="0" y="2258122"/>
                </a:lnTo>
                <a:lnTo>
                  <a:pt x="4014439" y="2258122"/>
                </a:lnTo>
                <a:lnTo>
                  <a:pt x="401443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456478" y="172868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767E85"/>
                </a:solidFill>
              </a:rPr>
              <a:pPr/>
              <a:t>‹Nº›</a:t>
            </a:fld>
            <a:endParaRPr>
              <a:solidFill>
                <a:srgbClr val="767E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9110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Image background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sldNum" idx="12"/>
          </p:nvPr>
        </p:nvSpPr>
        <p:spPr>
          <a:xfrm>
            <a:off x="8456478" y="172868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767E85"/>
                </a:solidFill>
              </a:rPr>
              <a:pPr/>
              <a:t>‹Nº›</a:t>
            </a:fld>
            <a:endParaRPr>
              <a:solidFill>
                <a:srgbClr val="767E85"/>
              </a:solidFill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1831963" y="330767"/>
            <a:ext cx="5480078" cy="7306484"/>
          </a:xfrm>
          <a:custGeom>
            <a:avLst/>
            <a:gdLst/>
            <a:ahLst/>
            <a:cxnLst/>
            <a:rect l="l" t="t" r="r" b="b"/>
            <a:pathLst>
              <a:path w="1376904" h="1376850" extrusionOk="0">
                <a:moveTo>
                  <a:pt x="942939" y="1234196"/>
                </a:moveTo>
                <a:cubicBezTo>
                  <a:pt x="1182091" y="1122691"/>
                  <a:pt x="1315111" y="1060655"/>
                  <a:pt x="1361424" y="933406"/>
                </a:cubicBezTo>
                <a:cubicBezTo>
                  <a:pt x="1407736" y="806157"/>
                  <a:pt x="1345722" y="673115"/>
                  <a:pt x="1234195" y="433964"/>
                </a:cubicBezTo>
                <a:cubicBezTo>
                  <a:pt x="1122669" y="194812"/>
                  <a:pt x="1060654" y="61792"/>
                  <a:pt x="933405" y="15479"/>
                </a:cubicBezTo>
                <a:cubicBezTo>
                  <a:pt x="806156" y="-30833"/>
                  <a:pt x="673115" y="31202"/>
                  <a:pt x="433963" y="142645"/>
                </a:cubicBezTo>
                <a:cubicBezTo>
                  <a:pt x="194811" y="254087"/>
                  <a:pt x="61791" y="316186"/>
                  <a:pt x="15478" y="443456"/>
                </a:cubicBezTo>
                <a:cubicBezTo>
                  <a:pt x="-30834" y="570726"/>
                  <a:pt x="31202" y="703746"/>
                  <a:pt x="142707" y="942877"/>
                </a:cubicBezTo>
                <a:cubicBezTo>
                  <a:pt x="254212" y="1182008"/>
                  <a:pt x="316248" y="1315049"/>
                  <a:pt x="443518" y="1361362"/>
                </a:cubicBezTo>
                <a:cubicBezTo>
                  <a:pt x="570788" y="1407674"/>
                  <a:pt x="703808" y="1345722"/>
                  <a:pt x="942939" y="1234196"/>
                </a:cubicBezTo>
                <a:close/>
              </a:path>
            </a:pathLst>
          </a:cu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6767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174334" y="6275876"/>
            <a:ext cx="1623409" cy="42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71297" y="324472"/>
            <a:ext cx="8820023" cy="47880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67280" y="570737"/>
            <a:ext cx="5409438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C00000"/>
                </a:solidFill>
                <a:latin typeface="Liberation Sans Narrow"/>
                <a:cs typeface="Liberation Sans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2554" y="1075080"/>
            <a:ext cx="7898891" cy="2428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Liberation Sans Narrow"/>
                <a:cs typeface="Liberation Sans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6334" y="6573470"/>
            <a:ext cx="704215" cy="156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333333"/>
                </a:solidFill>
                <a:latin typeface="Liberation Sans Narrow"/>
                <a:cs typeface="Liberation Sans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456176" y="6513982"/>
            <a:ext cx="231775" cy="180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333333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/>
            </a:gs>
            <a:gs pos="20000">
              <a:schemeClr val="accent4"/>
            </a:gs>
            <a:gs pos="79000">
              <a:schemeClr val="accent3"/>
            </a:gs>
            <a:gs pos="100000">
              <a:schemeClr val="accent3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58600" y="1498600"/>
            <a:ext cx="2595300" cy="8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651875" y="1600200"/>
            <a:ext cx="4933500" cy="40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Karla"/>
              <a:buChar char="▪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55600"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Karla"/>
              <a:buChar char="▫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55600"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Karla"/>
              <a:buChar char="▫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556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Karla"/>
              <a:buChar char="▫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556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Karla"/>
              <a:buChar char="▫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556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Karla"/>
              <a:buChar char="▫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3556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Karla"/>
              <a:buChar char="▫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3556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Karla"/>
              <a:buChar char="▫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355600">
              <a:spcBef>
                <a:spcPts val="600"/>
              </a:spcBef>
              <a:spcAft>
                <a:spcPts val="600"/>
              </a:spcAft>
              <a:buClr>
                <a:schemeClr val="dk2"/>
              </a:buClr>
              <a:buSzPts val="2000"/>
              <a:buFont typeface="Karla"/>
              <a:buChar char="▫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56478" y="172868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767E85"/>
                </a:solidFill>
              </a:rPr>
              <a:pPr>
                <a:buClr>
                  <a:srgbClr val="000000"/>
                </a:buClr>
                <a:buFont typeface="Arial"/>
                <a:buNone/>
              </a:pPr>
              <a:t>‹Nº›</a:t>
            </a:fld>
            <a:endParaRPr kern="0">
              <a:solidFill>
                <a:srgbClr val="767E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7624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oseta.com/" TargetMode="External"/><Relationship Id="rId2" Type="http://schemas.openxmlformats.org/officeDocument/2006/relationships/hyperlink" Target="mailto:info@broseta.com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2201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2437" y="6238747"/>
            <a:ext cx="9563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© </a:t>
            </a:r>
            <a:r>
              <a:rPr sz="1000" spc="-1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BROSETA</a:t>
            </a:r>
            <a:r>
              <a:rPr sz="1000" spc="7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2020</a:t>
            </a:r>
            <a:endParaRPr sz="1000">
              <a:latin typeface="Liberation Sans Narrow"/>
              <a:cs typeface="Liberation Sans Narro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13225" y="4905375"/>
            <a:ext cx="4248150" cy="0"/>
          </a:xfrm>
          <a:custGeom>
            <a:avLst/>
            <a:gdLst/>
            <a:ahLst/>
            <a:cxnLst/>
            <a:rect l="l" t="t" r="r" b="b"/>
            <a:pathLst>
              <a:path w="4248150">
                <a:moveTo>
                  <a:pt x="0" y="0"/>
                </a:moveTo>
                <a:lnTo>
                  <a:pt x="424815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13225" y="3352800"/>
            <a:ext cx="4803775" cy="149079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lang="es-ES" sz="2400" b="1" dirty="0" smtClean="0">
                <a:solidFill>
                  <a:srgbClr val="840035"/>
                </a:solidFill>
                <a:latin typeface="Liberation Sans Narrow"/>
                <a:cs typeface="Liberation Sans Narrow"/>
              </a:rPr>
              <a:t>LA FIGURA DEL MUST CARRY. LIBERALIZACIÓN DE LAS TELECOMUNICACIONES Y LA TELEVISIÓN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791200" y="5064633"/>
            <a:ext cx="254190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 algn="r">
              <a:lnSpc>
                <a:spcPct val="100000"/>
              </a:lnSpc>
              <a:spcBef>
                <a:spcPts val="100"/>
              </a:spcBef>
            </a:pPr>
            <a:r>
              <a:rPr lang="es-ES" sz="1800" spc="-5" dirty="0" smtClean="0">
                <a:solidFill>
                  <a:srgbClr val="FFFFFF"/>
                </a:solidFill>
                <a:latin typeface="Liberation Sans Narrow"/>
                <a:cs typeface="Liberation Sans Narrow"/>
              </a:rPr>
              <a:t>Luis Berenguer Fuster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297" y="324472"/>
            <a:ext cx="8820023" cy="478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4370" y="407619"/>
            <a:ext cx="120203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</a:rPr>
              <a:t>ÍNDICE</a:t>
            </a:r>
            <a:endParaRPr sz="2000" dirty="0"/>
          </a:p>
        </p:txBody>
      </p:sp>
      <p:sp>
        <p:nvSpPr>
          <p:cNvPr id="4" name="object 4"/>
          <p:cNvSpPr/>
          <p:nvPr/>
        </p:nvSpPr>
        <p:spPr>
          <a:xfrm>
            <a:off x="7174334" y="6292292"/>
            <a:ext cx="1623409" cy="426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8389" y="1844295"/>
            <a:ext cx="8820150" cy="0"/>
          </a:xfrm>
          <a:custGeom>
            <a:avLst/>
            <a:gdLst/>
            <a:ahLst/>
            <a:cxnLst/>
            <a:rect l="l" t="t" r="r" b="b"/>
            <a:pathLst>
              <a:path w="8820150">
                <a:moveTo>
                  <a:pt x="0" y="0"/>
                </a:moveTo>
                <a:lnTo>
                  <a:pt x="8820124" y="0"/>
                </a:lnTo>
              </a:path>
            </a:pathLst>
          </a:custGeom>
          <a:ln w="952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8389" y="2420367"/>
            <a:ext cx="8820150" cy="0"/>
          </a:xfrm>
          <a:custGeom>
            <a:avLst/>
            <a:gdLst/>
            <a:ahLst/>
            <a:cxnLst/>
            <a:rect l="l" t="t" r="r" b="b"/>
            <a:pathLst>
              <a:path w="8820150">
                <a:moveTo>
                  <a:pt x="0" y="0"/>
                </a:moveTo>
                <a:lnTo>
                  <a:pt x="8820124" y="0"/>
                </a:lnTo>
              </a:path>
            </a:pathLst>
          </a:custGeom>
          <a:ln w="952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99540" y="2583562"/>
            <a:ext cx="639186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1400" b="1" spc="-20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FUNDAMENTO </a:t>
            </a:r>
            <a:r>
              <a:rPr lang="es-ES" sz="1400" b="1" spc="-20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DEL </a:t>
            </a:r>
            <a:r>
              <a:rPr lang="es-ES" sz="1400" b="1" i="1" spc="-20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MUST </a:t>
            </a:r>
            <a:r>
              <a:rPr lang="es-ES" sz="1400" b="1" i="1" spc="-20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CARRY</a:t>
            </a:r>
            <a:endParaRPr sz="1400" b="1" i="1" spc="-20" dirty="0">
              <a:solidFill>
                <a:srgbClr val="99001F"/>
              </a:solidFill>
              <a:latin typeface="Liberation Sans Narrow"/>
              <a:cs typeface="Liberation Sans Narrow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59701" y="2564854"/>
            <a:ext cx="287655" cy="287020"/>
          </a:xfrm>
          <a:custGeom>
            <a:avLst/>
            <a:gdLst/>
            <a:ahLst/>
            <a:cxnLst/>
            <a:rect l="l" t="t" r="r" b="b"/>
            <a:pathLst>
              <a:path w="287655" h="287019">
                <a:moveTo>
                  <a:pt x="0" y="286931"/>
                </a:moveTo>
                <a:lnTo>
                  <a:pt x="287337" y="286931"/>
                </a:lnTo>
                <a:lnTo>
                  <a:pt x="287337" y="0"/>
                </a:lnTo>
                <a:lnTo>
                  <a:pt x="0" y="0"/>
                </a:lnTo>
                <a:lnTo>
                  <a:pt x="0" y="286931"/>
                </a:lnTo>
                <a:close/>
              </a:path>
            </a:pathLst>
          </a:custGeom>
          <a:ln w="952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44779" y="2571065"/>
            <a:ext cx="1181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99001F"/>
                </a:solidFill>
                <a:latin typeface="Liberation Sans Narrow"/>
                <a:cs typeface="Liberation Sans Narrow"/>
              </a:rPr>
              <a:t>2</a:t>
            </a:r>
            <a:endParaRPr sz="1600">
              <a:latin typeface="Liberation Sans Narrow"/>
              <a:cs typeface="Liberation Sans Narro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1064" y="3159633"/>
            <a:ext cx="7228536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1400" b="1" spc="-5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UNA VISIÓN EUROPEA DE LA REGULACIÓN TELEVISIVA</a:t>
            </a:r>
            <a:endParaRPr sz="1400" dirty="0">
              <a:latin typeface="Liberation Sans Narrow"/>
              <a:cs typeface="Liberation Sans Narrow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59701" y="3140647"/>
            <a:ext cx="287655" cy="287655"/>
          </a:xfrm>
          <a:custGeom>
            <a:avLst/>
            <a:gdLst/>
            <a:ahLst/>
            <a:cxnLst/>
            <a:rect l="l" t="t" r="r" b="b"/>
            <a:pathLst>
              <a:path w="287655" h="287655">
                <a:moveTo>
                  <a:pt x="0" y="287337"/>
                </a:moveTo>
                <a:lnTo>
                  <a:pt x="287350" y="287337"/>
                </a:lnTo>
                <a:lnTo>
                  <a:pt x="287350" y="0"/>
                </a:lnTo>
                <a:lnTo>
                  <a:pt x="0" y="0"/>
                </a:lnTo>
                <a:lnTo>
                  <a:pt x="0" y="287337"/>
                </a:lnTo>
                <a:close/>
              </a:path>
            </a:pathLst>
          </a:custGeom>
          <a:ln w="952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44779" y="3147442"/>
            <a:ext cx="1181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99001F"/>
                </a:solidFill>
                <a:latin typeface="Liberation Sans Narrow"/>
                <a:cs typeface="Liberation Sans Narrow"/>
              </a:rPr>
              <a:t>3</a:t>
            </a:r>
            <a:endParaRPr sz="1600">
              <a:latin typeface="Liberation Sans Narrow"/>
              <a:cs typeface="Liberation Sans Narrow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8389" y="2996312"/>
            <a:ext cx="8820150" cy="0"/>
          </a:xfrm>
          <a:custGeom>
            <a:avLst/>
            <a:gdLst/>
            <a:ahLst/>
            <a:cxnLst/>
            <a:rect l="l" t="t" r="r" b="b"/>
            <a:pathLst>
              <a:path w="8820150">
                <a:moveTo>
                  <a:pt x="0" y="0"/>
                </a:moveTo>
                <a:lnTo>
                  <a:pt x="8820124" y="0"/>
                </a:lnTo>
              </a:path>
            </a:pathLst>
          </a:custGeom>
          <a:ln w="952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8389" y="3572384"/>
            <a:ext cx="8820150" cy="0"/>
          </a:xfrm>
          <a:custGeom>
            <a:avLst/>
            <a:gdLst/>
            <a:ahLst/>
            <a:cxnLst/>
            <a:rect l="l" t="t" r="r" b="b"/>
            <a:pathLst>
              <a:path w="8820150">
                <a:moveTo>
                  <a:pt x="0" y="0"/>
                </a:moveTo>
                <a:lnTo>
                  <a:pt x="8820124" y="0"/>
                </a:lnTo>
              </a:path>
            </a:pathLst>
          </a:custGeom>
          <a:ln w="952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07465" y="3735706"/>
            <a:ext cx="760313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1400" b="1" i="1" spc="-5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MUST CARRY  </a:t>
            </a:r>
            <a:r>
              <a:rPr lang="es-ES" sz="1400" b="1" spc="-5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EN DERECHO COMPARADO</a:t>
            </a:r>
            <a:endParaRPr sz="1400" dirty="0">
              <a:latin typeface="Liberation Sans Narrow"/>
              <a:cs typeface="Liberation Sans Narrow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59701" y="3716719"/>
            <a:ext cx="287655" cy="287655"/>
          </a:xfrm>
          <a:custGeom>
            <a:avLst/>
            <a:gdLst/>
            <a:ahLst/>
            <a:cxnLst/>
            <a:rect l="l" t="t" r="r" b="b"/>
            <a:pathLst>
              <a:path w="287655" h="287654">
                <a:moveTo>
                  <a:pt x="0" y="287337"/>
                </a:moveTo>
                <a:lnTo>
                  <a:pt x="287350" y="287337"/>
                </a:lnTo>
                <a:lnTo>
                  <a:pt x="287350" y="0"/>
                </a:lnTo>
                <a:lnTo>
                  <a:pt x="0" y="0"/>
                </a:lnTo>
                <a:lnTo>
                  <a:pt x="0" y="287337"/>
                </a:lnTo>
                <a:close/>
              </a:path>
            </a:pathLst>
          </a:custGeom>
          <a:ln w="952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44779" y="3723513"/>
            <a:ext cx="1181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99001F"/>
                </a:solidFill>
                <a:latin typeface="Liberation Sans Narrow"/>
                <a:cs typeface="Liberation Sans Narrow"/>
              </a:rPr>
              <a:t>4</a:t>
            </a:r>
            <a:endParaRPr sz="1600">
              <a:latin typeface="Liberation Sans Narrow"/>
              <a:cs typeface="Liberation Sans Narrow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8389" y="4148455"/>
            <a:ext cx="8820150" cy="0"/>
          </a:xfrm>
          <a:custGeom>
            <a:avLst/>
            <a:gdLst/>
            <a:ahLst/>
            <a:cxnLst/>
            <a:rect l="l" t="t" r="r" b="b"/>
            <a:pathLst>
              <a:path w="8820150">
                <a:moveTo>
                  <a:pt x="0" y="0"/>
                </a:moveTo>
                <a:lnTo>
                  <a:pt x="8820124" y="0"/>
                </a:lnTo>
              </a:path>
            </a:pathLst>
          </a:custGeom>
          <a:ln w="952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07464" y="4312031"/>
            <a:ext cx="6612536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400" b="1" spc="-5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CONCLUSIONES</a:t>
            </a:r>
            <a:endParaRPr lang="es-ES" sz="1400" b="1" i="1" spc="-5" dirty="0">
              <a:solidFill>
                <a:srgbClr val="99001F"/>
              </a:solidFill>
              <a:latin typeface="Liberation Sans Narrow"/>
              <a:cs typeface="Liberation Sans Narrow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400" b="1" dirty="0" smtClean="0">
                <a:latin typeface="Liberation Sans Narrow"/>
                <a:cs typeface="Liberation Sans Narrow"/>
              </a:rPr>
              <a:t> </a:t>
            </a:r>
            <a:endParaRPr sz="1400" b="1" dirty="0">
              <a:latin typeface="Liberation Sans Narrow"/>
              <a:cs typeface="Liberation Sans Narrow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59701" y="4292791"/>
            <a:ext cx="287655" cy="287655"/>
          </a:xfrm>
          <a:custGeom>
            <a:avLst/>
            <a:gdLst/>
            <a:ahLst/>
            <a:cxnLst/>
            <a:rect l="l" t="t" r="r" b="b"/>
            <a:pathLst>
              <a:path w="287655" h="287654">
                <a:moveTo>
                  <a:pt x="0" y="287337"/>
                </a:moveTo>
                <a:lnTo>
                  <a:pt x="287350" y="287337"/>
                </a:lnTo>
                <a:lnTo>
                  <a:pt x="287350" y="0"/>
                </a:lnTo>
                <a:lnTo>
                  <a:pt x="0" y="0"/>
                </a:lnTo>
                <a:lnTo>
                  <a:pt x="0" y="287337"/>
                </a:lnTo>
                <a:close/>
              </a:path>
            </a:pathLst>
          </a:custGeom>
          <a:ln w="952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44779" y="4299535"/>
            <a:ext cx="11811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600" b="1" spc="-5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5</a:t>
            </a:r>
            <a:endParaRPr sz="1600" dirty="0">
              <a:latin typeface="Liberation Sans Narrow"/>
              <a:cs typeface="Liberation Sans Narrow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8389" y="4724400"/>
            <a:ext cx="8820150" cy="0"/>
          </a:xfrm>
          <a:custGeom>
            <a:avLst/>
            <a:gdLst/>
            <a:ahLst/>
            <a:cxnLst/>
            <a:rect l="l" t="t" r="r" b="b"/>
            <a:pathLst>
              <a:path w="8820150">
                <a:moveTo>
                  <a:pt x="0" y="0"/>
                </a:moveTo>
                <a:lnTo>
                  <a:pt x="8820124" y="0"/>
                </a:lnTo>
              </a:path>
            </a:pathLst>
          </a:custGeom>
          <a:ln w="952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9701" y="1988630"/>
            <a:ext cx="287655" cy="287655"/>
          </a:xfrm>
          <a:custGeom>
            <a:avLst/>
            <a:gdLst/>
            <a:ahLst/>
            <a:cxnLst/>
            <a:rect l="l" t="t" r="r" b="b"/>
            <a:pathLst>
              <a:path w="287655" h="287655">
                <a:moveTo>
                  <a:pt x="0" y="287337"/>
                </a:moveTo>
                <a:lnTo>
                  <a:pt x="287312" y="287337"/>
                </a:lnTo>
                <a:lnTo>
                  <a:pt x="287312" y="0"/>
                </a:lnTo>
                <a:lnTo>
                  <a:pt x="0" y="0"/>
                </a:lnTo>
                <a:lnTo>
                  <a:pt x="0" y="287337"/>
                </a:lnTo>
                <a:close/>
              </a:path>
            </a:pathLst>
          </a:custGeom>
          <a:ln w="952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44779" y="1994917"/>
            <a:ext cx="1181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99001F"/>
                </a:solidFill>
                <a:latin typeface="Liberation Sans Narrow"/>
                <a:cs typeface="Liberation Sans Narrow"/>
              </a:rPr>
              <a:t>1</a:t>
            </a:r>
            <a:endParaRPr sz="1600">
              <a:latin typeface="Liberation Sans Narrow"/>
              <a:cs typeface="Liberation Sans Narro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17524" y="2007108"/>
            <a:ext cx="7364476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1400" b="1" spc="-20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CONCEPTO DE </a:t>
            </a:r>
            <a:r>
              <a:rPr lang="es-ES" sz="1400" b="1" i="1" spc="-20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MUST CARRY</a:t>
            </a:r>
            <a:r>
              <a:rPr lang="es-ES" sz="1400" b="1" spc="-20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. CORRELACIÓN </a:t>
            </a:r>
            <a:r>
              <a:rPr lang="es-ES" sz="1400" b="1" i="1" spc="-20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MUST CARRY-MUST OFFER</a:t>
            </a:r>
            <a:endParaRPr sz="1400" i="1" dirty="0">
              <a:latin typeface="Liberation Sans Narrow"/>
              <a:cs typeface="Liberation Sans Narrow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31" name="object 3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ctrTitle"/>
          </p:nvPr>
        </p:nvSpPr>
        <p:spPr>
          <a:xfrm>
            <a:off x="5181600" y="2514600"/>
            <a:ext cx="5035200" cy="154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12700">
              <a:spcBef>
                <a:spcPts val="105"/>
              </a:spcBef>
            </a:pPr>
            <a:r>
              <a:rPr lang="en-US" spc="-20" dirty="0">
                <a:solidFill>
                  <a:srgbClr val="99001F"/>
                </a:solidFill>
                <a:latin typeface="Liberation Sans Narrow"/>
                <a:cs typeface="Liberation Sans Narrow"/>
              </a:rPr>
              <a:t>CONCEPTO DE </a:t>
            </a:r>
            <a:r>
              <a:rPr lang="en-US" i="1" spc="-20" dirty="0">
                <a:solidFill>
                  <a:srgbClr val="99001F"/>
                </a:solidFill>
                <a:latin typeface="Liberation Sans Narrow"/>
                <a:cs typeface="Liberation Sans Narrow"/>
              </a:rPr>
              <a:t>MUST CARRY</a:t>
            </a:r>
            <a:r>
              <a:rPr lang="en-US" spc="-20" dirty="0">
                <a:solidFill>
                  <a:srgbClr val="99001F"/>
                </a:solidFill>
                <a:latin typeface="Liberation Sans Narrow"/>
                <a:cs typeface="Liberation Sans Narrow"/>
              </a:rPr>
              <a:t>. </a:t>
            </a:r>
            <a:endParaRPr lang="en-US" i="1" dirty="0">
              <a:latin typeface="Liberation Sans Narrow"/>
              <a:cs typeface="Liberation Sans Narrow"/>
            </a:endParaRPr>
          </a:p>
        </p:txBody>
      </p:sp>
      <p:sp>
        <p:nvSpPr>
          <p:cNvPr id="92" name="Google Shape;92;p17"/>
          <p:cNvSpPr txBox="1">
            <a:spLocks noGrp="1"/>
          </p:cNvSpPr>
          <p:nvPr>
            <p:ph type="subTitle" idx="1"/>
          </p:nvPr>
        </p:nvSpPr>
        <p:spPr>
          <a:xfrm>
            <a:off x="5181600" y="4191000"/>
            <a:ext cx="3733800" cy="76603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spcAft>
                <a:spcPts val="600"/>
              </a:spcAft>
            </a:pPr>
            <a:r>
              <a:rPr lang="en-US" spc="-20" dirty="0">
                <a:solidFill>
                  <a:srgbClr val="99001F"/>
                </a:solidFill>
                <a:latin typeface="Liberation Sans Narrow"/>
                <a:cs typeface="Liberation Sans Narrow"/>
              </a:rPr>
              <a:t>CORRELACIÓN </a:t>
            </a:r>
            <a:r>
              <a:rPr lang="en-US" i="1" spc="-20" dirty="0">
                <a:solidFill>
                  <a:srgbClr val="99001F"/>
                </a:solidFill>
                <a:latin typeface="Liberation Sans Narrow"/>
                <a:cs typeface="Liberation Sans Narrow"/>
              </a:rPr>
              <a:t>MUST CARRY-MUST OFFER</a:t>
            </a:r>
            <a:endParaRPr dirty="0"/>
          </a:p>
        </p:txBody>
      </p:sp>
      <p:sp>
        <p:nvSpPr>
          <p:cNvPr id="93" name="Google Shape;93;p17"/>
          <p:cNvSpPr/>
          <p:nvPr/>
        </p:nvSpPr>
        <p:spPr>
          <a:xfrm>
            <a:off x="1789899" y="2091067"/>
            <a:ext cx="1030250" cy="340213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sz="1400" b="1" kern="0" dirty="0">
                <a:solidFill>
                  <a:srgbClr val="FFFFFF"/>
                </a:solidFill>
                <a:latin typeface="Encode Sans Semi Condensed"/>
                <a:cs typeface="Arial"/>
                <a:sym typeface="Arial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3270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297" y="324472"/>
            <a:ext cx="8820023" cy="478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1692" y="399608"/>
            <a:ext cx="829962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spc="-5" dirty="0">
                <a:solidFill>
                  <a:srgbClr val="FFFFFF"/>
                </a:solidFill>
                <a:cs typeface="Carlito"/>
              </a:rPr>
              <a:t>CONCEPTO DE </a:t>
            </a:r>
            <a:r>
              <a:rPr lang="en-US" sz="1800" i="1" spc="-5" dirty="0">
                <a:solidFill>
                  <a:srgbClr val="FFFFFF"/>
                </a:solidFill>
                <a:cs typeface="Carlito"/>
              </a:rPr>
              <a:t>MUST CARRY</a:t>
            </a:r>
            <a:r>
              <a:rPr lang="en-US" sz="1800" spc="-5" dirty="0">
                <a:solidFill>
                  <a:srgbClr val="FFFFFF"/>
                </a:solidFill>
                <a:cs typeface="Carlito"/>
              </a:rPr>
              <a:t>. CORRELACIÓN </a:t>
            </a:r>
            <a:r>
              <a:rPr lang="en-US" sz="1800" i="1" spc="-5" dirty="0">
                <a:solidFill>
                  <a:srgbClr val="FFFFFF"/>
                </a:solidFill>
                <a:cs typeface="Carlito"/>
              </a:rPr>
              <a:t>MUST CARRY-MUST OFFER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72783" y="404723"/>
            <a:ext cx="324485" cy="3244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62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60"/>
              </a:spcBef>
            </a:pPr>
            <a:r>
              <a:rPr sz="2000" b="1" dirty="0">
                <a:solidFill>
                  <a:srgbClr val="99001F"/>
                </a:solidFill>
                <a:latin typeface="Liberation Sans Narrow"/>
                <a:cs typeface="Liberation Sans Narrow"/>
              </a:rPr>
              <a:t>1</a:t>
            </a:r>
            <a:endParaRPr sz="2000">
              <a:latin typeface="Liberation Sans Narrow"/>
              <a:cs typeface="Liberation Sans Narrow"/>
            </a:endParaRPr>
          </a:p>
        </p:txBody>
      </p:sp>
      <p:sp>
        <p:nvSpPr>
          <p:cNvPr id="8" name="Google Shape;267;p18"/>
          <p:cNvSpPr txBox="1">
            <a:spLocks noGrp="1"/>
          </p:cNvSpPr>
          <p:nvPr>
            <p:ph type="body" idx="1"/>
          </p:nvPr>
        </p:nvSpPr>
        <p:spPr>
          <a:xfrm>
            <a:off x="145897" y="1436984"/>
            <a:ext cx="4121303" cy="47819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ES" sz="1800" b="1" i="1" u="sng" dirty="0" smtClean="0"/>
              <a:t>MUST CARRY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 b="1" u="sng" dirty="0"/>
          </a:p>
          <a:p>
            <a:pPr indent="-381000" algn="just">
              <a:spcBef>
                <a:spcPts val="0"/>
              </a:spcBef>
              <a:buClr>
                <a:srgbClr val="C7D3E6"/>
              </a:buClr>
              <a:buSzPts val="2400"/>
            </a:pPr>
            <a:r>
              <a:rPr lang="es-ES" sz="1800" dirty="0" smtClean="0"/>
              <a:t>Obligación de los operadores </a:t>
            </a:r>
            <a:r>
              <a:rPr lang="es-ES" sz="1800" dirty="0"/>
              <a:t>de plataformas por suscripción de incorporar y retransmitir una señal de televisión en abierto en su servicio de televisión por </a:t>
            </a:r>
            <a:r>
              <a:rPr lang="es-ES" sz="1800" dirty="0" smtClean="0"/>
              <a:t>suscripción.</a:t>
            </a:r>
            <a:endParaRPr lang="es-ES" sz="1800" dirty="0"/>
          </a:p>
          <a:p>
            <a:pPr lvl="0" indent="-381000">
              <a:spcBef>
                <a:spcPts val="0"/>
              </a:spcBef>
              <a:buClr>
                <a:srgbClr val="C7D3E6"/>
              </a:buClr>
              <a:buSzPts val="2400"/>
            </a:pPr>
            <a:endParaRPr lang="en-US" sz="2400" dirty="0">
              <a:solidFill>
                <a:srgbClr val="263248"/>
              </a:solidFill>
            </a:endParaRPr>
          </a:p>
          <a:p>
            <a:pPr marL="0" lvl="0" indent="0">
              <a:spcBef>
                <a:spcPts val="1000"/>
              </a:spcBef>
              <a:spcAft>
                <a:spcPts val="1000"/>
              </a:spcAft>
              <a:buNone/>
            </a:pPr>
            <a:endParaRPr dirty="0"/>
          </a:p>
        </p:txBody>
      </p:sp>
      <p:sp>
        <p:nvSpPr>
          <p:cNvPr id="9" name="Google Shape;269;p18"/>
          <p:cNvSpPr txBox="1">
            <a:spLocks/>
          </p:cNvSpPr>
          <p:nvPr/>
        </p:nvSpPr>
        <p:spPr>
          <a:xfrm>
            <a:off x="4724400" y="1436984"/>
            <a:ext cx="4033487" cy="39353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 rtl="0">
              <a:spcBef>
                <a:spcPts val="600"/>
              </a:spcBef>
            </a:pPr>
            <a:r>
              <a:rPr lang="es-ES" b="1" i="1" u="sng" kern="0" dirty="0" smtClean="0">
                <a:solidFill>
                  <a:sysClr val="windowText" lastClr="000000"/>
                </a:solidFill>
                <a:latin typeface="Liberation Sans Narrow"/>
              </a:rPr>
              <a:t>MUST OFFER</a:t>
            </a:r>
          </a:p>
          <a:p>
            <a:pPr algn="l" rtl="0">
              <a:spcBef>
                <a:spcPts val="600"/>
              </a:spcBef>
            </a:pPr>
            <a:endParaRPr lang="es-ES" b="1" kern="0" dirty="0" smtClean="0">
              <a:solidFill>
                <a:sysClr val="windowText" lastClr="000000"/>
              </a:solidFill>
              <a:latin typeface="Liberation Sans Narrow"/>
            </a:endParaRPr>
          </a:p>
          <a:p>
            <a:pPr indent="-381000" algn="just">
              <a:buClr>
                <a:srgbClr val="C7D3E6"/>
              </a:buClr>
              <a:buSzPts val="2400"/>
            </a:pPr>
            <a:r>
              <a:rPr lang="es-ES" kern="0" dirty="0" smtClean="0">
                <a:solidFill>
                  <a:srgbClr val="263248"/>
                </a:solidFill>
                <a:latin typeface="Liberation Sans Narrow"/>
              </a:rPr>
              <a:t>Obligación</a:t>
            </a:r>
            <a:r>
              <a:rPr lang="es-ES" kern="0" dirty="0" smtClean="0">
                <a:solidFill>
                  <a:sysClr val="windowText" lastClr="000000"/>
                </a:solidFill>
                <a:latin typeface="Liberation Sans Narrow"/>
              </a:rPr>
              <a:t> de los operadores de televisión en abierto de poner a disposición sus contenidos para que sean retransmitidos en las plataformas por suscripción.</a:t>
            </a:r>
          </a:p>
          <a:p>
            <a:pPr algn="l" rtl="0">
              <a:spcBef>
                <a:spcPts val="600"/>
              </a:spcBef>
            </a:pPr>
            <a:endParaRPr lang="es-ES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643536" y="4240497"/>
            <a:ext cx="1670664" cy="183383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76200" lvl="0" algn="ctr">
              <a:spcBef>
                <a:spcPts val="1000"/>
              </a:spcBef>
              <a:buClr>
                <a:srgbClr val="C7D3E6"/>
              </a:buClr>
              <a:buSzPts val="2400"/>
            </a:pPr>
            <a:r>
              <a:rPr lang="es-ES" sz="1600" b="1" u="sng" kern="0" dirty="0" smtClean="0">
                <a:solidFill>
                  <a:srgbClr val="263248"/>
                </a:solidFill>
                <a:latin typeface="Roboto Condensed Light"/>
                <a:sym typeface="Roboto Condensed Light"/>
              </a:rPr>
              <a:t>Objetivos</a:t>
            </a:r>
          </a:p>
          <a:p>
            <a:pPr marL="76200" lvl="0" algn="ctr">
              <a:spcBef>
                <a:spcPts val="1000"/>
              </a:spcBef>
              <a:buClr>
                <a:srgbClr val="C7D3E6"/>
              </a:buClr>
              <a:buSzPts val="2400"/>
            </a:pPr>
            <a:r>
              <a:rPr lang="es-ES" sz="1400" kern="0" dirty="0" smtClean="0">
                <a:solidFill>
                  <a:srgbClr val="263248"/>
                </a:solidFill>
                <a:latin typeface="Roboto Condensed Light"/>
                <a:sym typeface="Roboto Condensed Light"/>
              </a:rPr>
              <a:t>Incentivar la competencia</a:t>
            </a:r>
          </a:p>
          <a:p>
            <a:pPr marL="76200" lvl="0" algn="ctr">
              <a:spcBef>
                <a:spcPts val="1000"/>
              </a:spcBef>
              <a:buClr>
                <a:srgbClr val="C7D3E6"/>
              </a:buClr>
              <a:buSzPts val="2400"/>
            </a:pPr>
            <a:r>
              <a:rPr lang="es-ES" sz="1400" kern="0" dirty="0" smtClean="0">
                <a:solidFill>
                  <a:srgbClr val="263248"/>
                </a:solidFill>
                <a:latin typeface="Roboto Condensed Light"/>
                <a:sym typeface="Roboto Condensed Light"/>
              </a:rPr>
              <a:t>Garantizar el pluralismo informativo</a:t>
            </a:r>
            <a:endParaRPr lang="es-ES" sz="1400" kern="0" dirty="0">
              <a:solidFill>
                <a:srgbClr val="263248"/>
              </a:solidFill>
              <a:latin typeface="Roboto Condensed Light"/>
              <a:sym typeface="Roboto Condensed Light"/>
            </a:endParaRPr>
          </a:p>
          <a:p>
            <a:endParaRPr lang="es-ES" sz="1050" dirty="0"/>
          </a:p>
        </p:txBody>
      </p:sp>
      <p:sp>
        <p:nvSpPr>
          <p:cNvPr id="13" name="Google Shape;323;p22"/>
          <p:cNvSpPr/>
          <p:nvPr/>
        </p:nvSpPr>
        <p:spPr>
          <a:xfrm>
            <a:off x="2977394" y="3810000"/>
            <a:ext cx="3042406" cy="2446718"/>
          </a:xfrm>
          <a:prstGeom prst="diamond">
            <a:avLst/>
          </a:prstGeom>
          <a:noFill/>
          <a:ln w="76200" cap="flat" cmpd="sng">
            <a:solidFill>
              <a:srgbClr val="C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D26F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7" name="6 Rectángulo"/>
          <p:cNvSpPr/>
          <p:nvPr/>
        </p:nvSpPr>
        <p:spPr>
          <a:xfrm>
            <a:off x="997492" y="1600200"/>
            <a:ext cx="76789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>
                <a:latin typeface="Liberation Sans Narrow"/>
              </a:rPr>
              <a:t>La obligación de </a:t>
            </a:r>
            <a:r>
              <a:rPr lang="es-ES" sz="2000" i="1" dirty="0" err="1" smtClean="0">
                <a:latin typeface="Liberation Sans Narrow"/>
              </a:rPr>
              <a:t>must</a:t>
            </a:r>
            <a:r>
              <a:rPr lang="es-ES" sz="2000" i="1" dirty="0" smtClean="0">
                <a:latin typeface="Liberation Sans Narrow"/>
              </a:rPr>
              <a:t> </a:t>
            </a:r>
            <a:r>
              <a:rPr lang="es-ES" sz="2000" i="1" dirty="0" err="1" smtClean="0">
                <a:latin typeface="Liberation Sans Narrow"/>
              </a:rPr>
              <a:t>carry</a:t>
            </a:r>
            <a:r>
              <a:rPr lang="es-ES" sz="2000" dirty="0" smtClean="0">
                <a:latin typeface="Liberation Sans Narrow"/>
              </a:rPr>
              <a:t> genera obligaciones recíprocas para: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 smtClean="0">
                <a:latin typeface="Liberation Sans Narrow"/>
              </a:rPr>
              <a:t>el operador de televisión en abierto (obligado a entregar su señal).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 smtClean="0">
                <a:latin typeface="Liberation Sans Narrow"/>
              </a:rPr>
              <a:t>el operador de plataformas por suscripción (obligado a retransmitir la señal de un tercero).</a:t>
            </a:r>
            <a:endParaRPr lang="es-ES" sz="2000" dirty="0">
              <a:latin typeface="Liberation Sans Narrow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997492" y="3574163"/>
            <a:ext cx="76789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>
                <a:latin typeface="Liberation Sans Narrow"/>
              </a:rPr>
              <a:t>Por tanto, las obligaciones de </a:t>
            </a:r>
            <a:r>
              <a:rPr lang="es-ES" sz="2000" i="1" dirty="0" err="1" smtClean="0">
                <a:latin typeface="Liberation Sans Narrow"/>
              </a:rPr>
              <a:t>must</a:t>
            </a:r>
            <a:r>
              <a:rPr lang="es-ES" sz="2000" i="1" dirty="0" smtClean="0">
                <a:latin typeface="Liberation Sans Narrow"/>
              </a:rPr>
              <a:t> </a:t>
            </a:r>
            <a:r>
              <a:rPr lang="es-ES" sz="2000" i="1" dirty="0" err="1" smtClean="0">
                <a:latin typeface="Liberation Sans Narrow"/>
              </a:rPr>
              <a:t>carry</a:t>
            </a:r>
            <a:r>
              <a:rPr lang="es-ES" sz="2000" dirty="0" smtClean="0">
                <a:latin typeface="Liberation Sans Narrow"/>
              </a:rPr>
              <a:t> y </a:t>
            </a:r>
            <a:r>
              <a:rPr lang="es-ES" sz="2000" i="1" dirty="0" err="1" smtClean="0">
                <a:latin typeface="Liberation Sans Narrow"/>
              </a:rPr>
              <a:t>must</a:t>
            </a:r>
            <a:r>
              <a:rPr lang="es-ES" sz="2000" i="1" dirty="0" smtClean="0">
                <a:latin typeface="Liberation Sans Narrow"/>
              </a:rPr>
              <a:t> </a:t>
            </a:r>
            <a:r>
              <a:rPr lang="es-ES" sz="2000" i="1" dirty="0" err="1" smtClean="0">
                <a:latin typeface="Liberation Sans Narrow"/>
              </a:rPr>
              <a:t>offer</a:t>
            </a:r>
            <a:r>
              <a:rPr lang="es-ES" sz="2000" i="1" dirty="0" smtClean="0">
                <a:latin typeface="Liberation Sans Narrow"/>
              </a:rPr>
              <a:t> </a:t>
            </a:r>
            <a:r>
              <a:rPr lang="es-ES" sz="2000" dirty="0" smtClean="0">
                <a:latin typeface="Liberation Sans Narrow"/>
              </a:rPr>
              <a:t>están </a:t>
            </a:r>
            <a:r>
              <a:rPr lang="es-ES" sz="2000" dirty="0" err="1" smtClean="0">
                <a:latin typeface="Liberation Sans Narrow"/>
              </a:rPr>
              <a:t>interrerelacionadas</a:t>
            </a:r>
            <a:r>
              <a:rPr lang="es-ES" sz="2000" dirty="0" smtClean="0">
                <a:latin typeface="Liberation Sans Narrow"/>
              </a:rPr>
              <a:t>. </a:t>
            </a:r>
            <a:endParaRPr lang="es-ES" sz="2000" dirty="0">
              <a:latin typeface="Liberation Sans Narrow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997493" y="4582275"/>
            <a:ext cx="7246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>
                <a:latin typeface="Roboto Condensed"/>
              </a:rPr>
              <a:t>¿</a:t>
            </a:r>
            <a:r>
              <a:rPr lang="es-ES" sz="2000" dirty="0" smtClean="0">
                <a:latin typeface="Liberation Sans Narrow"/>
              </a:rPr>
              <a:t>Derecho a una contraprestación? ¿A favor de quién?</a:t>
            </a:r>
            <a:endParaRPr lang="es-ES" sz="2000" dirty="0">
              <a:latin typeface="Liberation Sans Narrow"/>
            </a:endParaRPr>
          </a:p>
        </p:txBody>
      </p:sp>
      <p:grpSp>
        <p:nvGrpSpPr>
          <p:cNvPr id="10" name="Google Shape;613;p37"/>
          <p:cNvGrpSpPr/>
          <p:nvPr/>
        </p:nvGrpSpPr>
        <p:grpSpPr>
          <a:xfrm>
            <a:off x="567478" y="1607827"/>
            <a:ext cx="333016" cy="333016"/>
            <a:chOff x="2594050" y="1631825"/>
            <a:chExt cx="439625" cy="439625"/>
          </a:xfrm>
        </p:grpSpPr>
        <p:sp>
          <p:nvSpPr>
            <p:cNvPr id="11" name="Google Shape;614;p37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15;p37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16;p37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617;p37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613;p37"/>
          <p:cNvGrpSpPr/>
          <p:nvPr/>
        </p:nvGrpSpPr>
        <p:grpSpPr>
          <a:xfrm>
            <a:off x="621488" y="3608557"/>
            <a:ext cx="333016" cy="333016"/>
            <a:chOff x="2594050" y="1631825"/>
            <a:chExt cx="439625" cy="439625"/>
          </a:xfrm>
        </p:grpSpPr>
        <p:sp>
          <p:nvSpPr>
            <p:cNvPr id="16" name="Google Shape;614;p37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15;p37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16;p37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617;p37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613;p37"/>
          <p:cNvGrpSpPr/>
          <p:nvPr/>
        </p:nvGrpSpPr>
        <p:grpSpPr>
          <a:xfrm>
            <a:off x="664476" y="4649369"/>
            <a:ext cx="333016" cy="333016"/>
            <a:chOff x="2594050" y="1631825"/>
            <a:chExt cx="439625" cy="439625"/>
          </a:xfrm>
        </p:grpSpPr>
        <p:sp>
          <p:nvSpPr>
            <p:cNvPr id="21" name="Google Shape;614;p37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15;p37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16;p37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617;p37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" name="object 2"/>
          <p:cNvSpPr/>
          <p:nvPr/>
        </p:nvSpPr>
        <p:spPr>
          <a:xfrm>
            <a:off x="171297" y="324472"/>
            <a:ext cx="8820023" cy="478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3"/>
          <p:cNvSpPr txBox="1">
            <a:spLocks noGrp="1"/>
          </p:cNvSpPr>
          <p:nvPr>
            <p:ph type="title"/>
          </p:nvPr>
        </p:nvSpPr>
        <p:spPr>
          <a:xfrm>
            <a:off x="691692" y="399608"/>
            <a:ext cx="829962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spc="-5" dirty="0">
                <a:solidFill>
                  <a:srgbClr val="FFFFFF"/>
                </a:solidFill>
                <a:cs typeface="Carlito"/>
              </a:rPr>
              <a:t>CONCEPTO DE </a:t>
            </a:r>
            <a:r>
              <a:rPr lang="en-US" sz="1800" i="1" spc="-5" dirty="0">
                <a:solidFill>
                  <a:srgbClr val="FFFFFF"/>
                </a:solidFill>
                <a:cs typeface="Carlito"/>
              </a:rPr>
              <a:t>MUST CARRY</a:t>
            </a:r>
            <a:r>
              <a:rPr lang="en-US" sz="1800" spc="-5" dirty="0">
                <a:solidFill>
                  <a:srgbClr val="FFFFFF"/>
                </a:solidFill>
                <a:cs typeface="Carlito"/>
              </a:rPr>
              <a:t>. CORRELACIÓN </a:t>
            </a:r>
            <a:r>
              <a:rPr lang="en-US" sz="1800" i="1" spc="-5" dirty="0">
                <a:solidFill>
                  <a:srgbClr val="FFFFFF"/>
                </a:solidFill>
                <a:cs typeface="Carlito"/>
              </a:rPr>
              <a:t>MUST CARRY-MUST OFFER</a:t>
            </a:r>
          </a:p>
        </p:txBody>
      </p:sp>
      <p:sp>
        <p:nvSpPr>
          <p:cNvPr id="27" name="object 4"/>
          <p:cNvSpPr txBox="1"/>
          <p:nvPr/>
        </p:nvSpPr>
        <p:spPr>
          <a:xfrm>
            <a:off x="272783" y="404723"/>
            <a:ext cx="324485" cy="3244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62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60"/>
              </a:spcBef>
            </a:pPr>
            <a:r>
              <a:rPr sz="2000" b="1" dirty="0">
                <a:solidFill>
                  <a:srgbClr val="99001F"/>
                </a:solidFill>
                <a:latin typeface="Liberation Sans Narrow"/>
                <a:cs typeface="Liberation Sans Narrow"/>
              </a:rPr>
              <a:t>1</a:t>
            </a:r>
            <a:endParaRPr sz="2000">
              <a:latin typeface="Liberation Sans Narrow"/>
              <a:cs typeface="Liberation Sans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ctrTitle"/>
          </p:nvPr>
        </p:nvSpPr>
        <p:spPr>
          <a:xfrm>
            <a:off x="5334000" y="2438400"/>
            <a:ext cx="3657600" cy="1869067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12700">
              <a:spcBef>
                <a:spcPts val="105"/>
              </a:spcBef>
            </a:pPr>
            <a:r>
              <a:rPr lang="es-ES" spc="-20" dirty="0">
                <a:solidFill>
                  <a:srgbClr val="99001F"/>
                </a:solidFill>
                <a:latin typeface="Liberation Sans Narrow"/>
                <a:cs typeface="Liberation Sans Narrow"/>
              </a:rPr>
              <a:t>FUNDAMENTO DEL </a:t>
            </a:r>
            <a:r>
              <a:rPr lang="es-ES" i="1" spc="-20" dirty="0">
                <a:solidFill>
                  <a:srgbClr val="99001F"/>
                </a:solidFill>
                <a:latin typeface="Liberation Sans Narrow"/>
                <a:cs typeface="Liberation Sans Narrow"/>
              </a:rPr>
              <a:t>MUST CARRY</a:t>
            </a:r>
          </a:p>
        </p:txBody>
      </p:sp>
      <p:sp>
        <p:nvSpPr>
          <p:cNvPr id="93" name="Google Shape;93;p17"/>
          <p:cNvSpPr/>
          <p:nvPr/>
        </p:nvSpPr>
        <p:spPr>
          <a:xfrm>
            <a:off x="1789899" y="2091067"/>
            <a:ext cx="1030250" cy="340213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1400" b="1" kern="0" dirty="0" smtClean="0">
                <a:solidFill>
                  <a:srgbClr val="FFFFFF"/>
                </a:solidFill>
                <a:latin typeface="Encode Sans Semi Condensed"/>
                <a:cs typeface="Arial"/>
                <a:sym typeface="Arial"/>
              </a:rPr>
              <a:t>2</a:t>
            </a:r>
            <a:endParaRPr sz="1400" b="1" kern="0" dirty="0">
              <a:solidFill>
                <a:srgbClr val="FFFFFF"/>
              </a:solidFill>
              <a:latin typeface="Encode Sans Semi Condensed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703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297" y="324472"/>
            <a:ext cx="8820023" cy="478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2313" y="391936"/>
            <a:ext cx="8452308" cy="674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dirty="0">
                <a:solidFill>
                  <a:schemeClr val="bg1"/>
                </a:solidFill>
                <a:cs typeface="Carlito"/>
              </a:rPr>
              <a:t>FUNDAMENTO DEL MUST CARRY</a:t>
            </a:r>
            <a:r>
              <a:rPr lang="es-ES" sz="2300" dirty="0">
                <a:latin typeface="Carlito"/>
                <a:cs typeface="Carlito"/>
              </a:rPr>
              <a:t/>
            </a:r>
            <a:br>
              <a:rPr lang="es-ES" sz="2300" dirty="0">
                <a:latin typeface="Carlito"/>
                <a:cs typeface="Carlito"/>
              </a:rPr>
            </a:br>
            <a:endParaRPr sz="2300" dirty="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2783" y="404723"/>
            <a:ext cx="324485" cy="3244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62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60"/>
              </a:spcBef>
            </a:pPr>
            <a:r>
              <a:rPr sz="2000" b="1" dirty="0">
                <a:solidFill>
                  <a:srgbClr val="99001F"/>
                </a:solidFill>
                <a:latin typeface="Liberation Sans Narrow"/>
                <a:cs typeface="Liberation Sans Narrow"/>
              </a:rPr>
              <a:t>2</a:t>
            </a:r>
            <a:endParaRPr sz="2000">
              <a:latin typeface="Liberation Sans Narrow"/>
              <a:cs typeface="Liberation Sans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3567" y="1545082"/>
            <a:ext cx="21374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¿Plazo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de</a:t>
            </a:r>
            <a:r>
              <a:rPr sz="1800" b="1" spc="-4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formulación?</a:t>
            </a:r>
            <a:endParaRPr sz="1800" dirty="0">
              <a:latin typeface="Liberation Sans Narrow"/>
              <a:cs typeface="Liberation Sans Narro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9559" y="2664967"/>
            <a:ext cx="2265680" cy="535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1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Si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formulo durante el</a:t>
            </a:r>
            <a:r>
              <a:rPr sz="1800" b="1" spc="-3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EA,</a:t>
            </a:r>
            <a:endParaRPr sz="1800" dirty="0">
              <a:latin typeface="Liberation Sans Narrow"/>
              <a:cs typeface="Liberation Sans Narrow"/>
            </a:endParaRPr>
          </a:p>
          <a:p>
            <a:pPr algn="ctr">
              <a:lnSpc>
                <a:spcPts val="2010"/>
              </a:lnSpc>
            </a:pP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¿como se</a:t>
            </a:r>
            <a:r>
              <a:rPr sz="1800" b="1" spc="-1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firman?</a:t>
            </a:r>
            <a:endParaRPr sz="1800" dirty="0">
              <a:latin typeface="Liberation Sans Narrow"/>
              <a:cs typeface="Liberation Sans Narrow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4715" y="5415280"/>
            <a:ext cx="20535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¿Informe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de</a:t>
            </a:r>
            <a:r>
              <a:rPr sz="1800" b="1" spc="-5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auditoria?</a:t>
            </a:r>
            <a:endParaRPr sz="1800" dirty="0">
              <a:latin typeface="Liberation Sans Narrow"/>
              <a:cs typeface="Liberation Sans Narrow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38" name="object 3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39" name="38 Rectángulo"/>
          <p:cNvSpPr/>
          <p:nvPr/>
        </p:nvSpPr>
        <p:spPr>
          <a:xfrm>
            <a:off x="1349960" y="2252061"/>
            <a:ext cx="76984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 smtClean="0">
                <a:latin typeface="Liberation Sans Narrow"/>
              </a:rPr>
              <a:t>Su imposición debe responder a razones de interés público.</a:t>
            </a:r>
            <a:endParaRPr lang="es-ES" sz="2000" b="1" dirty="0">
              <a:latin typeface="Liberation Sans Narrow"/>
            </a:endParaRPr>
          </a:p>
        </p:txBody>
      </p:sp>
      <p:sp>
        <p:nvSpPr>
          <p:cNvPr id="40" name="39 Flecha derecha"/>
          <p:cNvSpPr/>
          <p:nvPr/>
        </p:nvSpPr>
        <p:spPr>
          <a:xfrm>
            <a:off x="361997" y="2209800"/>
            <a:ext cx="978408" cy="484632"/>
          </a:xfrm>
          <a:prstGeom prst="right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Flecha derecha"/>
          <p:cNvSpPr/>
          <p:nvPr/>
        </p:nvSpPr>
        <p:spPr>
          <a:xfrm>
            <a:off x="371553" y="3211566"/>
            <a:ext cx="978408" cy="484632"/>
          </a:xfrm>
          <a:prstGeom prst="right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CuadroTexto"/>
          <p:cNvSpPr txBox="1"/>
          <p:nvPr/>
        </p:nvSpPr>
        <p:spPr>
          <a:xfrm>
            <a:off x="1397280" y="3253827"/>
            <a:ext cx="704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Liberation Sans Narrow"/>
              </a:rPr>
              <a:t>Principalmente, son dos las razones de interés </a:t>
            </a:r>
            <a:r>
              <a:rPr lang="es-ES" sz="2000" b="1" dirty="0" smtClean="0">
                <a:latin typeface="Liberation Sans Narrow"/>
              </a:rPr>
              <a:t>público: </a:t>
            </a:r>
            <a:endParaRPr lang="es-ES" sz="2000" b="1" dirty="0">
              <a:latin typeface="Liberation Sans Narrow"/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1349960" y="3696198"/>
            <a:ext cx="7326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>
                <a:latin typeface="Liberation Sans Narrow"/>
              </a:rPr>
              <a:t>Garantizar el pluralismo informativo (España)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>
                <a:latin typeface="Liberation Sans Narrow"/>
              </a:rPr>
              <a:t>Garantizar la plena cobertura y el pleno acceso al servicio público de televisión (Colombia)</a:t>
            </a:r>
            <a:endParaRPr lang="es-ES" dirty="0">
              <a:latin typeface="Liberation Sans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ctrTitle"/>
          </p:nvPr>
        </p:nvSpPr>
        <p:spPr>
          <a:xfrm>
            <a:off x="5105400" y="2209800"/>
            <a:ext cx="4343400" cy="2743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12700">
              <a:spcBef>
                <a:spcPts val="105"/>
              </a:spcBef>
            </a:pPr>
            <a:r>
              <a:rPr lang="es-ES" sz="3800" spc="-20" dirty="0">
                <a:solidFill>
                  <a:srgbClr val="99001F"/>
                </a:solidFill>
                <a:latin typeface="Liberation Sans Narrow"/>
                <a:cs typeface="Liberation Sans Narrow"/>
              </a:rPr>
              <a:t>UNA VISIÓN EUROPEA DE LA REGULACIÓN TELEVISIVA</a:t>
            </a:r>
            <a:endParaRPr lang="es-ES" sz="3800" i="1" spc="-20" dirty="0">
              <a:solidFill>
                <a:srgbClr val="99001F"/>
              </a:solidFill>
              <a:latin typeface="Liberation Sans Narrow"/>
              <a:cs typeface="Liberation Sans Narrow"/>
            </a:endParaRPr>
          </a:p>
        </p:txBody>
      </p:sp>
      <p:sp>
        <p:nvSpPr>
          <p:cNvPr id="93" name="Google Shape;93;p17"/>
          <p:cNvSpPr/>
          <p:nvPr/>
        </p:nvSpPr>
        <p:spPr>
          <a:xfrm>
            <a:off x="1789899" y="2091067"/>
            <a:ext cx="1030250" cy="340213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1400" b="1" kern="0" dirty="0" smtClean="0">
                <a:solidFill>
                  <a:srgbClr val="FFFFFF"/>
                </a:solidFill>
                <a:latin typeface="Encode Sans Semi Condensed"/>
                <a:cs typeface="Arial"/>
                <a:sym typeface="Arial"/>
              </a:rPr>
              <a:t>3</a:t>
            </a:r>
            <a:endParaRPr sz="1400" b="1" kern="0" dirty="0">
              <a:solidFill>
                <a:srgbClr val="FFFFFF"/>
              </a:solidFill>
              <a:latin typeface="Encode Sans Semi Condensed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732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297" y="304800"/>
            <a:ext cx="8820023" cy="478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699556" y="278335"/>
            <a:ext cx="830552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s-ES" sz="1600" dirty="0" smtClean="0">
                <a:solidFill>
                  <a:schemeClr val="bg1"/>
                </a:solidFill>
              </a:rPr>
              <a:t>EL DERECHO DE LA UNIÓN. ESPECIAL REFERENCIA A LA REGULACIÓN DE LAS TELECOMUNICACIONES 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2783" y="404723"/>
            <a:ext cx="324485" cy="3244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62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60"/>
              </a:spcBef>
            </a:pPr>
            <a:r>
              <a:rPr sz="2000" b="1" dirty="0">
                <a:solidFill>
                  <a:srgbClr val="99001F"/>
                </a:solidFill>
                <a:latin typeface="Liberation Sans Narrow"/>
                <a:cs typeface="Liberation Sans Narrow"/>
              </a:rPr>
              <a:t>3</a:t>
            </a:r>
            <a:endParaRPr sz="2000">
              <a:latin typeface="Liberation Sans Narrow"/>
              <a:cs typeface="Liberation Sans Narrow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31" name="object 3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33" name="2 Marcador de texto"/>
          <p:cNvSpPr>
            <a:spLocks noGrp="1"/>
          </p:cNvSpPr>
          <p:nvPr>
            <p:ph type="body" idx="1"/>
          </p:nvPr>
        </p:nvSpPr>
        <p:spPr>
          <a:xfrm>
            <a:off x="582332" y="1524000"/>
            <a:ext cx="7997951" cy="1008112"/>
          </a:xfrm>
        </p:spPr>
        <p:txBody>
          <a:bodyPr/>
          <a:lstStyle/>
          <a:p>
            <a:pPr algn="just"/>
            <a:r>
              <a:rPr lang="es-ES" sz="1800" dirty="0" smtClean="0"/>
              <a:t>El derecho de la UE constituye un </a:t>
            </a:r>
            <a:r>
              <a:rPr lang="es-ES" sz="1800" b="1" dirty="0" smtClean="0"/>
              <a:t>verdadero ordenamiento jurídico</a:t>
            </a:r>
            <a:r>
              <a:rPr lang="es-ES" sz="1800" dirty="0" smtClean="0"/>
              <a:t> siendo sujetos del mismo tanto los Estados Miembros como sus nacionales.</a:t>
            </a:r>
          </a:p>
        </p:txBody>
      </p:sp>
      <p:sp>
        <p:nvSpPr>
          <p:cNvPr id="34" name="33 CuadroTexto"/>
          <p:cNvSpPr txBox="1"/>
          <p:nvPr/>
        </p:nvSpPr>
        <p:spPr>
          <a:xfrm>
            <a:off x="1403648" y="2747392"/>
            <a:ext cx="2281394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s-ES" sz="2000" dirty="0" smtClean="0">
                <a:latin typeface="Roboto Condensed"/>
              </a:rPr>
              <a:t>Derecho originario</a:t>
            </a:r>
            <a:endParaRPr lang="es-ES" sz="2000" dirty="0">
              <a:latin typeface="Roboto Condensed"/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5508104" y="2747392"/>
            <a:ext cx="2209259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s-ES" sz="2000" dirty="0" smtClean="0">
                <a:latin typeface="Roboto Condensed"/>
              </a:rPr>
              <a:t>Derecho derivado</a:t>
            </a:r>
            <a:endParaRPr lang="es-ES" sz="2000" dirty="0">
              <a:latin typeface="Roboto Condensed"/>
            </a:endParaRPr>
          </a:p>
        </p:txBody>
      </p:sp>
      <p:sp>
        <p:nvSpPr>
          <p:cNvPr id="36" name="35 Flecha curvada hacia arriba"/>
          <p:cNvSpPr/>
          <p:nvPr/>
        </p:nvSpPr>
        <p:spPr bwMode="auto">
          <a:xfrm>
            <a:off x="2123728" y="3147502"/>
            <a:ext cx="5457177" cy="432000"/>
          </a:xfrm>
          <a:prstGeom prst="curvedUpArrow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endParaRPr lang="es-ES" sz="1800">
              <a:solidFill>
                <a:srgbClr val="5F5F5F"/>
              </a:solidFill>
              <a:latin typeface="Arial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3491880" y="3240948"/>
            <a:ext cx="25922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 smtClean="0">
                <a:solidFill>
                  <a:srgbClr val="C00000"/>
                </a:solidFill>
                <a:latin typeface="Roboto Condensed"/>
              </a:rPr>
              <a:t>Superioridad  jerárquica</a:t>
            </a:r>
            <a:endParaRPr lang="es-ES" sz="1600" b="1" dirty="0">
              <a:solidFill>
                <a:srgbClr val="C00000"/>
              </a:solidFill>
              <a:latin typeface="Roboto Condensed"/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1619672" y="3683496"/>
            <a:ext cx="1918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latin typeface="Roboto Condensed"/>
              </a:rPr>
              <a:t>Tratados constitutivos</a:t>
            </a:r>
            <a:endParaRPr lang="es-ES" sz="1400" dirty="0">
              <a:latin typeface="Roboto Condensed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1619672" y="4599855"/>
            <a:ext cx="1907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latin typeface="Roboto Condensed"/>
              </a:rPr>
              <a:t>Tratados de adhesión</a:t>
            </a:r>
            <a:endParaRPr lang="es-ES" sz="1400" dirty="0">
              <a:latin typeface="Roboto Condensed"/>
            </a:endParaRPr>
          </a:p>
        </p:txBody>
      </p:sp>
      <p:sp>
        <p:nvSpPr>
          <p:cNvPr id="40" name="39 Abrir llave"/>
          <p:cNvSpPr/>
          <p:nvPr/>
        </p:nvSpPr>
        <p:spPr>
          <a:xfrm>
            <a:off x="1487088" y="3827512"/>
            <a:ext cx="155448" cy="914400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/>
              </a:solidFill>
            </a:endParaRPr>
          </a:p>
        </p:txBody>
      </p:sp>
      <p:sp>
        <p:nvSpPr>
          <p:cNvPr id="41" name="40 CuadroTexto"/>
          <p:cNvSpPr txBox="1"/>
          <p:nvPr/>
        </p:nvSpPr>
        <p:spPr>
          <a:xfrm>
            <a:off x="6372955" y="3657600"/>
            <a:ext cx="1149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latin typeface="Roboto Condensed"/>
              </a:rPr>
              <a:t>Reglamento</a:t>
            </a:r>
            <a:endParaRPr lang="es-ES" sz="1400" dirty="0">
              <a:latin typeface="Roboto Condensed"/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6382573" y="3905611"/>
            <a:ext cx="881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latin typeface="Roboto Condensed"/>
              </a:rPr>
              <a:t>Directiva</a:t>
            </a:r>
          </a:p>
        </p:txBody>
      </p:sp>
      <p:sp>
        <p:nvSpPr>
          <p:cNvPr id="43" name="42 CuadroTexto"/>
          <p:cNvSpPr txBox="1"/>
          <p:nvPr/>
        </p:nvSpPr>
        <p:spPr>
          <a:xfrm>
            <a:off x="6382573" y="4193643"/>
            <a:ext cx="8723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latin typeface="Roboto Condensed"/>
              </a:rPr>
              <a:t>Decisión</a:t>
            </a:r>
          </a:p>
        </p:txBody>
      </p:sp>
      <p:sp>
        <p:nvSpPr>
          <p:cNvPr id="44" name="43 CuadroTexto"/>
          <p:cNvSpPr txBox="1"/>
          <p:nvPr/>
        </p:nvSpPr>
        <p:spPr>
          <a:xfrm>
            <a:off x="6382573" y="4749962"/>
            <a:ext cx="16674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latin typeface="Roboto Condensed"/>
              </a:rPr>
              <a:t>Recomendaciones</a:t>
            </a:r>
          </a:p>
        </p:txBody>
      </p:sp>
      <p:sp>
        <p:nvSpPr>
          <p:cNvPr id="45" name="44 CuadroTexto"/>
          <p:cNvSpPr txBox="1"/>
          <p:nvPr/>
        </p:nvSpPr>
        <p:spPr>
          <a:xfrm>
            <a:off x="6382573" y="4481675"/>
            <a:ext cx="1130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latin typeface="Roboto Condensed"/>
              </a:rPr>
              <a:t>Dictámenes</a:t>
            </a:r>
          </a:p>
        </p:txBody>
      </p:sp>
      <p:sp>
        <p:nvSpPr>
          <p:cNvPr id="46" name="45 Abrir llave"/>
          <p:cNvSpPr/>
          <p:nvPr/>
        </p:nvSpPr>
        <p:spPr>
          <a:xfrm>
            <a:off x="6084168" y="3773426"/>
            <a:ext cx="288032" cy="1165448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297" y="324472"/>
            <a:ext cx="8820023" cy="478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72415" y="314948"/>
            <a:ext cx="822006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600" dirty="0">
                <a:solidFill>
                  <a:prstClr val="white"/>
                </a:solidFill>
              </a:rPr>
              <a:t>EL DERECHO DE LA UNIÓN. ESPECIAL REFERENCIA A LA REGULACIÓN DE LAS TELECOMUNICACIONES </a:t>
            </a:r>
            <a:endParaRPr sz="2300" dirty="0"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2783" y="404723"/>
            <a:ext cx="324485" cy="3244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62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60"/>
              </a:spcBef>
            </a:pPr>
            <a:r>
              <a:rPr sz="2000" b="1" dirty="0">
                <a:solidFill>
                  <a:srgbClr val="99001F"/>
                </a:solidFill>
                <a:latin typeface="Liberation Sans Narrow"/>
                <a:cs typeface="Liberation Sans Narrow"/>
              </a:rPr>
              <a:t>3</a:t>
            </a:r>
            <a:endParaRPr sz="2000">
              <a:latin typeface="Liberation Sans Narrow"/>
              <a:cs typeface="Liberation Sans Narro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3028" y="1568958"/>
            <a:ext cx="2314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¿Derecho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de</a:t>
            </a:r>
            <a:r>
              <a:rPr sz="1800" b="1" spc="-4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separación?</a:t>
            </a:r>
            <a:endParaRPr sz="1800">
              <a:latin typeface="Liberation Sans Narrow"/>
              <a:cs typeface="Liberation Sans Narrow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457200" y="3158897"/>
            <a:ext cx="8196238" cy="58477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Roboto Condensed"/>
              </a:rPr>
              <a:t>Por tanto, se imponen obligaciones de servicio público sobre la base de un criterio de interés general que garantice que el servicio se presta en determinadas condiciones.</a:t>
            </a:r>
            <a:endParaRPr lang="es-ES" sz="1600" dirty="0">
              <a:latin typeface="Roboto Condensed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187896" y="1359510"/>
            <a:ext cx="3303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C00000"/>
                </a:solidFill>
                <a:latin typeface="Roboto Condensed"/>
                <a:cs typeface="Courier New"/>
              </a:rPr>
              <a:t>∆</a:t>
            </a:r>
            <a:r>
              <a:rPr lang="es-ES" dirty="0">
                <a:solidFill>
                  <a:schemeClr val="accent5"/>
                </a:solidFill>
                <a:latin typeface="Roboto Condensed"/>
                <a:cs typeface="Courier New"/>
              </a:rPr>
              <a:t> </a:t>
            </a:r>
            <a:r>
              <a:rPr lang="es-ES" b="1" dirty="0" smtClean="0">
                <a:latin typeface="Roboto Condensed"/>
              </a:rPr>
              <a:t>Servicio de interés general</a:t>
            </a:r>
            <a:endParaRPr lang="es-ES" b="1" dirty="0">
              <a:latin typeface="Roboto Condensed"/>
            </a:endParaRPr>
          </a:p>
        </p:txBody>
      </p:sp>
      <p:sp>
        <p:nvSpPr>
          <p:cNvPr id="33" name="32 Flecha derecha"/>
          <p:cNvSpPr/>
          <p:nvPr/>
        </p:nvSpPr>
        <p:spPr>
          <a:xfrm>
            <a:off x="3606192" y="1362650"/>
            <a:ext cx="749784" cy="369332"/>
          </a:xfrm>
          <a:prstGeom prst="right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33 CuadroTexto"/>
          <p:cNvSpPr txBox="1"/>
          <p:nvPr/>
        </p:nvSpPr>
        <p:spPr>
          <a:xfrm>
            <a:off x="4427984" y="1155918"/>
            <a:ext cx="45365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 smtClean="0">
                <a:latin typeface="Roboto Condensed"/>
              </a:rPr>
              <a:t>actividades </a:t>
            </a:r>
            <a:r>
              <a:rPr lang="es-ES" sz="1600" dirty="0">
                <a:latin typeface="Roboto Condensed"/>
              </a:rPr>
              <a:t>económicas que producen resultados en aras del bien público general y que el mercado no realizaría (o lo haría en condiciones distintas por lo </a:t>
            </a:r>
            <a:r>
              <a:rPr lang="es-ES" sz="1600" dirty="0" smtClean="0">
                <a:latin typeface="Roboto Condensed"/>
              </a:rPr>
              <a:t>que </a:t>
            </a:r>
            <a:r>
              <a:rPr lang="es-ES" sz="1600" dirty="0">
                <a:latin typeface="Roboto Condensed"/>
              </a:rPr>
              <a:t>respecta a la calidad, seguridad, asequibilidad, igualdad de trato y acceso universal) sin una intervención </a:t>
            </a:r>
            <a:r>
              <a:rPr lang="es-ES" sz="1600" dirty="0" smtClean="0">
                <a:latin typeface="Roboto Condensed"/>
              </a:rPr>
              <a:t>pública.</a:t>
            </a:r>
            <a:endParaRPr lang="es-ES" sz="1600" dirty="0">
              <a:latin typeface="Roboto Condensed"/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187896" y="3956447"/>
            <a:ext cx="870458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C00000"/>
                </a:solidFill>
                <a:latin typeface="Roboto Condensed"/>
                <a:cs typeface="Courier New"/>
              </a:rPr>
              <a:t>∆</a:t>
            </a:r>
            <a:r>
              <a:rPr lang="es-ES" dirty="0" smtClean="0">
                <a:solidFill>
                  <a:schemeClr val="accent5"/>
                </a:solidFill>
                <a:latin typeface="Roboto Condensed"/>
                <a:cs typeface="Courier New"/>
              </a:rPr>
              <a:t> </a:t>
            </a:r>
            <a:r>
              <a:rPr lang="es-ES" b="1" dirty="0" smtClean="0">
                <a:latin typeface="Roboto Condensed"/>
                <a:cs typeface="Courier New"/>
              </a:rPr>
              <a:t>La televisión es considerada un servicio de interés general.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s-ES" sz="1600" dirty="0" smtClean="0">
                <a:latin typeface="Roboto Condensed"/>
                <a:cs typeface="Courier New"/>
              </a:rPr>
              <a:t>Posibilidad de establecer obligaciones de servicio </a:t>
            </a:r>
            <a:r>
              <a:rPr lang="es-ES" sz="1600" dirty="0" smtClean="0">
                <a:latin typeface="Roboto Condensed"/>
                <a:cs typeface="Courier New"/>
              </a:rPr>
              <a:t>público.</a:t>
            </a:r>
            <a:endParaRPr lang="es-ES" sz="1600" dirty="0">
              <a:latin typeface="Roboto Condensed"/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187896" y="4771072"/>
            <a:ext cx="87806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C00000"/>
                </a:solidFill>
                <a:latin typeface="Roboto Condensed"/>
                <a:cs typeface="Courier New"/>
              </a:rPr>
              <a:t>∆</a:t>
            </a:r>
            <a:r>
              <a:rPr lang="es-ES" dirty="0" smtClean="0">
                <a:solidFill>
                  <a:schemeClr val="accent5"/>
                </a:solidFill>
                <a:latin typeface="Roboto Condensed"/>
                <a:cs typeface="Courier New"/>
              </a:rPr>
              <a:t> </a:t>
            </a:r>
            <a:r>
              <a:rPr lang="es-ES" b="1" dirty="0" smtClean="0">
                <a:latin typeface="Roboto Condensed"/>
                <a:cs typeface="Courier New"/>
              </a:rPr>
              <a:t>Principios en la regulación televisiva</a:t>
            </a:r>
            <a:r>
              <a:rPr lang="es-ES" dirty="0" smtClean="0">
                <a:latin typeface="Roboto Condensed"/>
                <a:cs typeface="Courier New"/>
              </a:rPr>
              <a:t>: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s-ES" dirty="0" smtClean="0">
                <a:latin typeface="Roboto Condensed"/>
                <a:cs typeface="Courier New"/>
              </a:rPr>
              <a:t>Libertad de empresa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s-ES" dirty="0" smtClean="0">
                <a:latin typeface="Roboto Condensed"/>
                <a:cs typeface="Courier New"/>
              </a:rPr>
              <a:t>Protección cultural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s-ES" dirty="0" smtClean="0">
                <a:latin typeface="Roboto Condensed"/>
                <a:cs typeface="Courier New"/>
              </a:rPr>
              <a:t>Pluralismo informativo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s-ES" dirty="0" smtClean="0">
                <a:latin typeface="Roboto Condensed"/>
                <a:cs typeface="Courier New"/>
              </a:rPr>
              <a:t>Necesidad de cobertura territorial</a:t>
            </a:r>
            <a:endParaRPr lang="es-ES" dirty="0">
              <a:latin typeface="Roboto Condens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ctrTitle"/>
          </p:nvPr>
        </p:nvSpPr>
        <p:spPr>
          <a:xfrm>
            <a:off x="5334000" y="2819400"/>
            <a:ext cx="3657600" cy="20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12700">
              <a:spcBef>
                <a:spcPts val="105"/>
              </a:spcBef>
            </a:pPr>
            <a:r>
              <a:rPr lang="es-ES" i="1" spc="-20" dirty="0">
                <a:solidFill>
                  <a:srgbClr val="99001F"/>
                </a:solidFill>
                <a:latin typeface="Liberation Sans Narrow"/>
                <a:cs typeface="Liberation Sans Narrow"/>
              </a:rPr>
              <a:t>MUST CARRY </a:t>
            </a:r>
            <a:r>
              <a:rPr lang="es-ES" spc="-20" dirty="0">
                <a:solidFill>
                  <a:srgbClr val="99001F"/>
                </a:solidFill>
                <a:latin typeface="Liberation Sans Narrow"/>
                <a:cs typeface="Liberation Sans Narrow"/>
              </a:rPr>
              <a:t>EN DERECHO COMPARADO</a:t>
            </a:r>
            <a:endParaRPr lang="es-ES" i="1" spc="-20" dirty="0">
              <a:solidFill>
                <a:srgbClr val="99001F"/>
              </a:solidFill>
              <a:latin typeface="Liberation Sans Narrow"/>
              <a:cs typeface="Liberation Sans Narrow"/>
            </a:endParaRPr>
          </a:p>
        </p:txBody>
      </p:sp>
      <p:sp>
        <p:nvSpPr>
          <p:cNvPr id="93" name="Google Shape;93;p17"/>
          <p:cNvSpPr/>
          <p:nvPr/>
        </p:nvSpPr>
        <p:spPr>
          <a:xfrm>
            <a:off x="1789899" y="2091067"/>
            <a:ext cx="1030250" cy="340213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1400" b="1" kern="0" dirty="0" smtClean="0">
                <a:solidFill>
                  <a:srgbClr val="FFFFFF"/>
                </a:solidFill>
                <a:latin typeface="Encode Sans Semi Condensed"/>
                <a:cs typeface="Arial"/>
                <a:sym typeface="Arial"/>
              </a:rPr>
              <a:t>4</a:t>
            </a:r>
            <a:endParaRPr sz="1400" b="1" kern="0" dirty="0">
              <a:solidFill>
                <a:srgbClr val="FFFFFF"/>
              </a:solidFill>
              <a:latin typeface="Encode Sans Semi Condensed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224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297" y="324472"/>
            <a:ext cx="8972703" cy="478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8164" y="378687"/>
            <a:ext cx="818103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dirty="0" smtClean="0">
                <a:solidFill>
                  <a:schemeClr val="bg1"/>
                </a:solidFill>
                <a:cs typeface="Carlito"/>
              </a:rPr>
              <a:t>NORMATIVA COMUNITARIA</a:t>
            </a:r>
            <a:endParaRPr sz="2000" dirty="0">
              <a:solidFill>
                <a:schemeClr val="bg1"/>
              </a:solidFill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2783" y="404723"/>
            <a:ext cx="324485" cy="3244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62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60"/>
              </a:spcBef>
            </a:pPr>
            <a:r>
              <a:rPr sz="2000" b="1" dirty="0">
                <a:solidFill>
                  <a:srgbClr val="99001F"/>
                </a:solidFill>
                <a:latin typeface="Liberation Sans Narrow"/>
                <a:cs typeface="Liberation Sans Narrow"/>
              </a:rPr>
              <a:t>4</a:t>
            </a:r>
            <a:endParaRPr sz="2000" dirty="0">
              <a:latin typeface="Liberation Sans Narrow"/>
              <a:cs typeface="Liberation Sans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8228" y="2541523"/>
            <a:ext cx="2824480" cy="77216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algn="ctr">
              <a:lnSpc>
                <a:spcPts val="1860"/>
              </a:lnSpc>
              <a:spcBef>
                <a:spcPts val="409"/>
              </a:spcBef>
            </a:pP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¿Puede el arrendatario solicitar 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una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moratoria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de la</a:t>
            </a:r>
            <a:r>
              <a:rPr sz="1800" b="1" spc="-3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renta?</a:t>
            </a:r>
            <a:endParaRPr sz="1800">
              <a:latin typeface="Liberation Sans Narrow"/>
              <a:cs typeface="Liberation Sans Narrow"/>
            </a:endParaRPr>
          </a:p>
          <a:p>
            <a:pPr marL="635" algn="ctr">
              <a:lnSpc>
                <a:spcPts val="1850"/>
              </a:lnSpc>
            </a:pP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¿Plazo?</a:t>
            </a:r>
            <a:endParaRPr sz="1800">
              <a:latin typeface="Liberation Sans Narrow"/>
              <a:cs typeface="Liberation Sans Narrow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8164" y="4075938"/>
            <a:ext cx="2326640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727075" marR="5080" indent="-715010">
              <a:lnSpc>
                <a:spcPts val="1860"/>
              </a:lnSpc>
              <a:spcBef>
                <a:spcPts val="409"/>
              </a:spcBef>
            </a:pP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¿Cómo se aplica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y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en qué  consiste?</a:t>
            </a:r>
            <a:endParaRPr sz="1800" dirty="0">
              <a:latin typeface="Liberation Sans Narrow"/>
              <a:cs typeface="Liberation Sans Narrow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20116" y="5454802"/>
            <a:ext cx="2804795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43510" marR="5080" indent="-131445">
              <a:lnSpc>
                <a:spcPts val="1860"/>
              </a:lnSpc>
              <a:spcBef>
                <a:spcPts val="409"/>
              </a:spcBef>
            </a:pP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¿Es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compatible con las ayudas 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de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financiación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RD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11/2020?</a:t>
            </a:r>
            <a:endParaRPr sz="1800">
              <a:latin typeface="Liberation Sans Narrow"/>
              <a:cs typeface="Liberation Sans Narrow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36" name="object 3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38" name="Google Shape;237;p16"/>
          <p:cNvSpPr txBox="1">
            <a:spLocks noGrp="1"/>
          </p:cNvSpPr>
          <p:nvPr>
            <p:ph type="body" idx="1"/>
          </p:nvPr>
        </p:nvSpPr>
        <p:spPr>
          <a:xfrm>
            <a:off x="183997" y="1539634"/>
            <a:ext cx="8820023" cy="507260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s-ES" sz="1500" dirty="0" smtClean="0"/>
              <a:t>Surge en el marco de la liberalización del sector de las telecomunicaciones, en un </a:t>
            </a:r>
            <a:r>
              <a:rPr lang="es-ES" sz="1500" b="1" dirty="0" smtClean="0"/>
              <a:t>contexto de intensificación de la competencia</a:t>
            </a:r>
            <a:r>
              <a:rPr lang="es-ES" sz="1500" dirty="0" smtClean="0"/>
              <a:t>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s-ES" sz="1500" dirty="0" smtClean="0"/>
              <a:t>Regulado </a:t>
            </a:r>
            <a:r>
              <a:rPr lang="es-ES" sz="1500" dirty="0"/>
              <a:t>jurídicamente a través de Directivas </a:t>
            </a:r>
            <a:r>
              <a:rPr lang="es-ES" sz="1500" b="1" dirty="0">
                <a:solidFill>
                  <a:srgbClr val="C00000"/>
                </a:solidFill>
                <a:sym typeface="Wingdings" panose="05000000000000000000" pitchFamily="2" charset="2"/>
              </a:rPr>
              <a:t> Obligación de los Estados Miembros de transponer el contenido pero mayor libertad para adecuarlo e integrarlo a su derecho nacional. </a:t>
            </a:r>
          </a:p>
          <a:p>
            <a:pPr marL="742950" lvl="1" indent="-28575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s-ES" sz="1500" dirty="0">
                <a:latin typeface="Liberation Sans Narrow"/>
              </a:rPr>
              <a:t>Directiva 2002/22/CE del Parlamento Europeo y del Consejo de 7 de marzo de 2002 (Directiva de Servicio Universal);</a:t>
            </a:r>
          </a:p>
          <a:p>
            <a:pPr marL="742950" lvl="1" indent="-28575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s-ES" sz="1500" dirty="0">
                <a:latin typeface="Liberation Sans Narrow"/>
              </a:rPr>
              <a:t>Directiva 2009/136/CE del Parlamento Europeo y del Consejo de 25 de noviembre </a:t>
            </a:r>
            <a:r>
              <a:rPr lang="es-ES" sz="1500" dirty="0" smtClean="0">
                <a:latin typeface="Liberation Sans Narrow"/>
              </a:rPr>
              <a:t>de 2009;</a:t>
            </a:r>
          </a:p>
          <a:p>
            <a:pPr marL="742950" lvl="1" indent="-28575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s-ES" sz="1500" dirty="0" smtClean="0">
                <a:solidFill>
                  <a:schemeClr val="tx1"/>
                </a:solidFill>
                <a:latin typeface="Liberation Sans Narrow"/>
              </a:rPr>
              <a:t>Directiva </a:t>
            </a:r>
            <a:r>
              <a:rPr lang="es-ES" sz="1500" dirty="0">
                <a:solidFill>
                  <a:schemeClr val="tx1"/>
                </a:solidFill>
                <a:latin typeface="Liberation Sans Narrow"/>
              </a:rPr>
              <a:t>(UE) 2018/1972 del Parlamento Europeo y del Consejo de 11 de diciembre de 2018 (fin del plazo de transposición 21/12/2020</a:t>
            </a:r>
            <a:r>
              <a:rPr lang="es-ES" sz="1500" dirty="0" smtClean="0">
                <a:solidFill>
                  <a:schemeClr val="tx1"/>
                </a:solidFill>
                <a:latin typeface="Liberation Sans Narrow"/>
              </a:rPr>
              <a:t>).</a:t>
            </a:r>
          </a:p>
          <a:p>
            <a:pPr lvl="1" algn="just">
              <a:spcBef>
                <a:spcPts val="0"/>
              </a:spcBef>
              <a:buClr>
                <a:srgbClr val="C7D3E6"/>
              </a:buClr>
            </a:pPr>
            <a:endParaRPr lang="es-ES" sz="1500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500" dirty="0" smtClean="0"/>
              <a:t>Objetivo principal: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s-ES" sz="1500" dirty="0" smtClean="0">
                <a:latin typeface="Liberation Sans Narrow"/>
              </a:rPr>
              <a:t>Satisfacer </a:t>
            </a:r>
            <a:r>
              <a:rPr lang="es-ES" sz="1500" b="1" dirty="0" smtClean="0">
                <a:latin typeface="Liberation Sans Narrow"/>
              </a:rPr>
              <a:t>objetivos de interés general expresamente definidos por los Estados miembros </a:t>
            </a:r>
            <a:r>
              <a:rPr lang="es-ES" sz="1500" dirty="0" smtClean="0">
                <a:latin typeface="Liberation Sans Narrow"/>
              </a:rPr>
              <a:t>tales como el mantenimiento del pluralismo informativo y la diversidad cultural, salvaguardando su acceso por parte de los usuarios finales.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s-ES" sz="1500" dirty="0"/>
              <a:t>Requisitos: </a:t>
            </a:r>
          </a:p>
          <a:p>
            <a:pPr lvl="1" algn="just">
              <a:spcBef>
                <a:spcPts val="0"/>
              </a:spcBef>
            </a:pPr>
            <a:r>
              <a:rPr lang="es-ES" sz="1500" b="1" dirty="0" smtClean="0">
                <a:latin typeface="Liberation Sans Narrow"/>
              </a:rPr>
              <a:t>Necesaria</a:t>
            </a:r>
            <a:r>
              <a:rPr lang="es-ES" sz="1500" dirty="0">
                <a:latin typeface="Liberation Sans Narrow"/>
              </a:rPr>
              <a:t>;</a:t>
            </a:r>
            <a:endParaRPr lang="es-ES" sz="1500" dirty="0" smtClean="0">
              <a:latin typeface="Liberation Sans Narrow"/>
            </a:endParaRPr>
          </a:p>
          <a:p>
            <a:pPr lvl="1" algn="just">
              <a:spcBef>
                <a:spcPts val="0"/>
              </a:spcBef>
            </a:pPr>
            <a:r>
              <a:rPr lang="es-ES" sz="1500" b="1" dirty="0" smtClean="0">
                <a:latin typeface="Liberation Sans Narrow"/>
              </a:rPr>
              <a:t>Proporcional</a:t>
            </a:r>
            <a:r>
              <a:rPr lang="es-ES" sz="1500" dirty="0" smtClean="0">
                <a:latin typeface="Liberation Sans Narrow"/>
              </a:rPr>
              <a:t>;</a:t>
            </a:r>
          </a:p>
          <a:p>
            <a:pPr lvl="1" algn="just">
              <a:spcBef>
                <a:spcPts val="0"/>
              </a:spcBef>
            </a:pPr>
            <a:r>
              <a:rPr lang="es-ES" sz="1500" b="1" dirty="0" smtClean="0">
                <a:latin typeface="Liberation Sans Narrow"/>
              </a:rPr>
              <a:t>Transparente y previamente establecida y definida por el EM</a:t>
            </a:r>
            <a:r>
              <a:rPr lang="es-ES" sz="1500" dirty="0" smtClean="0">
                <a:latin typeface="Liberation Sans Narrow"/>
              </a:rPr>
              <a:t>;</a:t>
            </a:r>
          </a:p>
          <a:p>
            <a:pPr lvl="1" algn="just">
              <a:spcBef>
                <a:spcPts val="0"/>
              </a:spcBef>
            </a:pPr>
            <a:r>
              <a:rPr lang="es-ES" sz="1500" b="1" dirty="0" smtClean="0">
                <a:latin typeface="Liberation Sans Narrow"/>
              </a:rPr>
              <a:t>Razonable </a:t>
            </a:r>
            <a:r>
              <a:rPr lang="es-ES" sz="1500" b="1" dirty="0">
                <a:latin typeface="Liberation Sans Narrow"/>
              </a:rPr>
              <a:t>y sujeta a revisión </a:t>
            </a:r>
            <a:r>
              <a:rPr lang="es-ES" sz="1500" b="1" dirty="0" smtClean="0">
                <a:latin typeface="Liberation Sans Narrow"/>
              </a:rPr>
              <a:t>periódica</a:t>
            </a:r>
            <a:r>
              <a:rPr lang="es-ES" sz="1500" dirty="0" smtClean="0">
                <a:latin typeface="Liberation Sans Narrow"/>
              </a:rPr>
              <a:t>.</a:t>
            </a:r>
            <a:endParaRPr lang="es-ES" sz="1500" dirty="0">
              <a:latin typeface="Liberation Sans Narrow"/>
            </a:endParaRPr>
          </a:p>
          <a:p>
            <a:pPr marL="533400" lvl="1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es-ES" sz="1500" dirty="0">
              <a:latin typeface="Liberation Sans Narrow"/>
            </a:endParaRPr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▰"/>
            </a:pPr>
            <a:endParaRPr lang="en" sz="1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71297" y="324472"/>
            <a:ext cx="8820023" cy="478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91692" y="404723"/>
            <a:ext cx="845230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dirty="0" smtClean="0">
                <a:solidFill>
                  <a:schemeClr val="bg1"/>
                </a:solidFill>
                <a:cs typeface="Carlito"/>
              </a:rPr>
              <a:t>NORMATIVA </a:t>
            </a:r>
            <a:r>
              <a:rPr lang="es-ES" sz="2000" dirty="0">
                <a:solidFill>
                  <a:schemeClr val="bg1"/>
                </a:solidFill>
                <a:cs typeface="Carlito"/>
              </a:rPr>
              <a:t>COMUNITARIA</a:t>
            </a:r>
            <a:endParaRPr sz="2000" dirty="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2783" y="404723"/>
            <a:ext cx="324485" cy="3244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62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60"/>
              </a:spcBef>
            </a:pPr>
            <a:r>
              <a:rPr sz="2000" b="1" dirty="0">
                <a:solidFill>
                  <a:srgbClr val="99001F"/>
                </a:solidFill>
                <a:latin typeface="Liberation Sans Narrow"/>
                <a:cs typeface="Liberation Sans Narrow"/>
              </a:rPr>
              <a:t>4</a:t>
            </a:r>
            <a:endParaRPr sz="2000">
              <a:latin typeface="Liberation Sans Narrow"/>
              <a:cs typeface="Liberation Sans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7723" y="1418285"/>
            <a:ext cx="2689225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1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¿Requisitos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de</a:t>
            </a:r>
            <a:r>
              <a:rPr sz="1800" b="1" spc="-4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vulnerabilidad</a:t>
            </a:r>
            <a:endParaRPr sz="1800" dirty="0">
              <a:latin typeface="Liberation Sans Narrow"/>
              <a:cs typeface="Liberation Sans Narrow"/>
            </a:endParaRPr>
          </a:p>
          <a:p>
            <a:pPr marL="635" algn="ctr">
              <a:lnSpc>
                <a:spcPts val="2010"/>
              </a:lnSpc>
            </a:pP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económica?</a:t>
            </a:r>
            <a:endParaRPr sz="1800" dirty="0">
              <a:latin typeface="Liberation Sans Narrow"/>
              <a:cs typeface="Liberation Sans Narro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0804" y="2966084"/>
            <a:ext cx="2461260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518159" marR="5080" indent="-506095">
              <a:lnSpc>
                <a:spcPts val="1860"/>
              </a:lnSpc>
              <a:spcBef>
                <a:spcPts val="409"/>
              </a:spcBef>
            </a:pP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¿Cómo se acreditan dichas  circunstancias?</a:t>
            </a:r>
            <a:endParaRPr sz="1800">
              <a:latin typeface="Liberation Sans Narrow"/>
              <a:cs typeface="Liberation Sans Narrow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2787" y="4383785"/>
            <a:ext cx="2719705" cy="56197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958850" marR="5080" indent="-946785">
              <a:lnSpc>
                <a:spcPts val="2060"/>
              </a:lnSpc>
              <a:spcBef>
                <a:spcPts val="250"/>
              </a:spcBef>
            </a:pP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¿Y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si el arrendador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no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es</a:t>
            </a:r>
            <a:r>
              <a:rPr sz="1800" b="1" spc="-9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gran 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tenedor?</a:t>
            </a:r>
            <a:endParaRPr sz="1800">
              <a:latin typeface="Liberation Sans Narrow"/>
              <a:cs typeface="Liberation Sans Narrow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00227" y="5378297"/>
            <a:ext cx="2244725" cy="77279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algn="ctr">
              <a:lnSpc>
                <a:spcPct val="86200"/>
              </a:lnSpc>
              <a:spcBef>
                <a:spcPts val="395"/>
              </a:spcBef>
            </a:pP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¿Consecuencias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de una 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aplicación indebida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de</a:t>
            </a:r>
            <a:r>
              <a:rPr sz="1800" b="1" spc="-3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la 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moratoria?</a:t>
            </a:r>
            <a:endParaRPr sz="1800">
              <a:latin typeface="Liberation Sans Narrow"/>
              <a:cs typeface="Liberation Sans Narrow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40" name="object 4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41" name="2 Marcador de texto"/>
          <p:cNvSpPr>
            <a:spLocks noGrp="1"/>
          </p:cNvSpPr>
          <p:nvPr>
            <p:ph type="body" idx="1"/>
          </p:nvPr>
        </p:nvSpPr>
        <p:spPr>
          <a:xfrm>
            <a:off x="188820" y="1464970"/>
            <a:ext cx="8784976" cy="4365104"/>
          </a:xfrm>
        </p:spPr>
        <p:txBody>
          <a:bodyPr/>
          <a:lstStyle/>
          <a:p>
            <a:pPr marL="76200" indent="0" algn="ctr">
              <a:spcBef>
                <a:spcPts val="0"/>
              </a:spcBef>
              <a:buNone/>
            </a:pPr>
            <a:r>
              <a:rPr lang="es-ES" sz="1400" b="1" dirty="0" smtClean="0"/>
              <a:t>Artículo 31 de la Directiva de Servicio Universal</a:t>
            </a:r>
          </a:p>
          <a:p>
            <a:pPr marL="76200" indent="0" algn="ctr">
              <a:spcBef>
                <a:spcPts val="0"/>
              </a:spcBef>
              <a:buNone/>
            </a:pPr>
            <a:endParaRPr lang="es-ES" sz="1400" b="1" dirty="0" smtClean="0"/>
          </a:p>
          <a:p>
            <a:pPr marL="76200" indent="0" algn="just">
              <a:spcAft>
                <a:spcPts val="600"/>
              </a:spcAft>
              <a:buNone/>
            </a:pPr>
            <a:r>
              <a:rPr lang="es-ES" sz="1400" dirty="0" smtClean="0"/>
              <a:t>“</a:t>
            </a:r>
            <a:r>
              <a:rPr lang="es-ES" sz="1400" i="1" dirty="0"/>
              <a:t>1. Los Estados miembros podrán imponer </a:t>
            </a:r>
            <a:r>
              <a:rPr lang="es-ES" sz="1400" b="1" i="1" dirty="0"/>
              <a:t>obligaciones razonables </a:t>
            </a:r>
            <a:r>
              <a:rPr lang="es-ES" sz="1400" i="1" dirty="0"/>
              <a:t>de transmisión de determinados canales y servicios de programas de radio y televisión a las empresas bajo su jurisdicción que suministren redes de comunicaciones electrónicas utilizadas para la distribución de programas de radio o televisión al público si un </a:t>
            </a:r>
            <a:r>
              <a:rPr lang="es-ES" sz="1400" b="1" i="1" dirty="0"/>
              <a:t>número significativo de usuarios finales </a:t>
            </a:r>
            <a:r>
              <a:rPr lang="es-ES" sz="1400" i="1" dirty="0"/>
              <a:t>de dichas redes las utiliza como medio principal de recepción de programas de radio y televisión. Dichas obligaciones se impondrán exclusivamente en los casos en que resulten </a:t>
            </a:r>
            <a:r>
              <a:rPr lang="es-ES" sz="1400" b="1" i="1" u="sng" dirty="0"/>
              <a:t>necesarias para alcanzar objetivos de interés general claramente definidos y deberán ser proporcionadas y transparentes.</a:t>
            </a:r>
            <a:r>
              <a:rPr lang="es-ES" sz="1400" i="1" dirty="0"/>
              <a:t> </a:t>
            </a:r>
            <a:r>
              <a:rPr lang="es-ES" sz="1400" b="1" i="1" u="sng" dirty="0"/>
              <a:t>Las obligaciones serán objeto de revisión de forma periódica.</a:t>
            </a:r>
            <a:endParaRPr lang="es-ES" sz="1400" b="1" u="sng" dirty="0"/>
          </a:p>
          <a:p>
            <a:pPr marL="76200" indent="0" algn="just">
              <a:spcAft>
                <a:spcPts val="600"/>
              </a:spcAft>
              <a:buNone/>
            </a:pPr>
            <a:r>
              <a:rPr lang="es-ES" sz="1400" i="1" dirty="0"/>
              <a:t>2. Ni el apartado 1 del presente artículo ni el apartado 2 del artículo 3 de la Directiva 2002/19/CE (Directiva acceso) atentarán contra la capacidad de los Estados miembros de determinar la </a:t>
            </a:r>
            <a:r>
              <a:rPr lang="es-ES" sz="1400" b="1" i="1" u="sng" dirty="0"/>
              <a:t>remuneración apropiada,</a:t>
            </a:r>
            <a:r>
              <a:rPr lang="es-ES" sz="1400" i="1" dirty="0"/>
              <a:t> si la hay, por las medidas adoptadas de acuerdo con lo dispuesto en el presente artículo, y quedará garantizado al mismo tiempo que, en circunstancias similares, no habrá discriminación en el trato a las empresas de suministro de redes de comunicaciones electrónicas. Cuando se contemple la remuneración, los Estados miembros </a:t>
            </a:r>
            <a:r>
              <a:rPr lang="es-ES" sz="1400" b="1" i="1" u="sng" dirty="0"/>
              <a:t>velarán por que ésta se aplique de manera proporcionada y transparente</a:t>
            </a:r>
            <a:r>
              <a:rPr lang="es-ES" sz="1400" dirty="0"/>
              <a:t>”.</a:t>
            </a:r>
          </a:p>
          <a:p>
            <a:pPr marL="76200" indent="0"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71297" y="324472"/>
            <a:ext cx="8820023" cy="478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9792" y="422053"/>
            <a:ext cx="845230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dirty="0" smtClean="0">
                <a:solidFill>
                  <a:schemeClr val="bg1"/>
                </a:solidFill>
                <a:cs typeface="Carlito"/>
              </a:rPr>
              <a:t>NORMATIVA COMUNITARIA-REMUNERACIÓN</a:t>
            </a:r>
            <a:endParaRPr sz="2000" dirty="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2783" y="404723"/>
            <a:ext cx="324485" cy="3244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62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60"/>
              </a:spcBef>
            </a:pPr>
            <a:r>
              <a:rPr lang="es-ES" sz="2000" b="1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4</a:t>
            </a:r>
            <a:endParaRPr lang="es-ES" sz="2000" dirty="0">
              <a:latin typeface="Liberation Sans Narrow"/>
              <a:cs typeface="Liberation Sans Narro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8774" y="2583307"/>
            <a:ext cx="2326640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65100" marR="5080" indent="-152400">
              <a:lnSpc>
                <a:spcPts val="1860"/>
              </a:lnSpc>
              <a:spcBef>
                <a:spcPts val="409"/>
              </a:spcBef>
            </a:pP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¿Cómo se aplica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y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en</a:t>
            </a:r>
            <a:r>
              <a:rPr sz="1800" b="1" spc="-5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qué  consiste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la</a:t>
            </a:r>
            <a:r>
              <a:rPr sz="1800" b="1" spc="-1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moratoria?</a:t>
            </a:r>
            <a:endParaRPr sz="1800">
              <a:latin typeface="Liberation Sans Narrow"/>
              <a:cs typeface="Liberation Sans Narrow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39" name="object 3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40" name="2 Marcador de texto"/>
          <p:cNvSpPr>
            <a:spLocks noGrp="1"/>
          </p:cNvSpPr>
          <p:nvPr>
            <p:ph type="body" idx="1"/>
          </p:nvPr>
        </p:nvSpPr>
        <p:spPr>
          <a:xfrm>
            <a:off x="145603" y="1524000"/>
            <a:ext cx="8762201" cy="2656582"/>
          </a:xfrm>
        </p:spPr>
        <p:txBody>
          <a:bodyPr/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s-ES" dirty="0"/>
              <a:t>Se deja abierta la posibilidad de que el Estado Miembro determine si las obligaciones impuestas derivadas del </a:t>
            </a:r>
            <a:r>
              <a:rPr lang="es-ES" i="1" dirty="0" err="1"/>
              <a:t>must</a:t>
            </a:r>
            <a:r>
              <a:rPr lang="es-ES" i="1" dirty="0"/>
              <a:t> </a:t>
            </a:r>
            <a:r>
              <a:rPr lang="es-ES" i="1" dirty="0" err="1"/>
              <a:t>carry</a:t>
            </a:r>
            <a:r>
              <a:rPr lang="es-ES" i="1" dirty="0"/>
              <a:t> </a:t>
            </a:r>
            <a:r>
              <a:rPr lang="es-ES" dirty="0"/>
              <a:t>conllevarán o no una retribución en favor de los operadores de plataformas por suscripción. </a:t>
            </a:r>
            <a:endParaRPr lang="es-ES" dirty="0" smtClean="0"/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s-ES" dirty="0"/>
              <a:t>En concreto, la Directiva 2018/1972 (Código Europeo de Comunicaciones Electrónicas) establece dos alternativas</a:t>
            </a:r>
            <a:r>
              <a:rPr lang="es-ES" dirty="0" smtClean="0"/>
              <a:t>:</a:t>
            </a:r>
          </a:p>
          <a:p>
            <a:pPr marL="742950" lvl="1" indent="-285750" algn="just">
              <a:buFont typeface="Wingdings" panose="05000000000000000000" pitchFamily="2" charset="2"/>
              <a:buChar char="v"/>
            </a:pPr>
            <a:r>
              <a:rPr lang="es-ES" sz="1600" dirty="0">
                <a:latin typeface="Liberation Sans Narrow"/>
              </a:rPr>
              <a:t>Si la legislación nacional prevé una remuneración a favor del operador de plataformas por suscripción deberá fijar igualmente la metodología para </a:t>
            </a:r>
            <a:r>
              <a:rPr lang="es-ES" sz="1600" dirty="0" smtClean="0">
                <a:latin typeface="Liberation Sans Narrow"/>
              </a:rPr>
              <a:t>determinarla.</a:t>
            </a:r>
          </a:p>
          <a:p>
            <a:pPr marL="742950" lvl="1" indent="-285750" algn="just">
              <a:buFont typeface="Wingdings" panose="05000000000000000000" pitchFamily="2" charset="2"/>
              <a:buChar char="v"/>
            </a:pPr>
            <a:r>
              <a:rPr lang="es-ES" sz="1600" dirty="0" smtClean="0">
                <a:latin typeface="Liberation Sans Narrow"/>
              </a:rPr>
              <a:t>Si </a:t>
            </a:r>
            <a:r>
              <a:rPr lang="es-ES" sz="1600" dirty="0">
                <a:latin typeface="Liberation Sans Narrow"/>
              </a:rPr>
              <a:t>la legislación nacional no prevé una remuneración, las partes podrán fijarla  libremente a favor del operador de plataformas por suscripción. 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endParaRPr lang="es-ES" dirty="0" smtClean="0">
              <a:latin typeface="Liberation Sans Narrow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sz="1600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sz="16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238125" y="4332982"/>
            <a:ext cx="8711108" cy="107721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 smtClean="0">
                <a:latin typeface="Liberation Sans Narrow"/>
              </a:rPr>
              <a:t>A nivel comunitario, únicamente se prevé una remuneración a favor del operador de plataformas por suscripción en la medida que los operadores de televisión en abierto resultan especialmente beneficiados al ceder su señal debido al aumento de audiencia, y por tanto, de los ingresos derivados de la publicidad</a:t>
            </a:r>
            <a:r>
              <a:rPr lang="es-ES" sz="1600" dirty="0" smtClean="0">
                <a:latin typeface="Liberation Sans Narrow"/>
              </a:rPr>
              <a:t>.</a:t>
            </a:r>
            <a:endParaRPr lang="es-ES" sz="1600" dirty="0">
              <a:latin typeface="Liberation Sans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297" y="324472"/>
            <a:ext cx="8820023" cy="478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272783" y="404723"/>
            <a:ext cx="324485" cy="3244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62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60"/>
              </a:spcBef>
            </a:pPr>
            <a:r>
              <a:rPr lang="es-ES" sz="2000" b="1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4</a:t>
            </a:r>
            <a:endParaRPr lang="es-ES" sz="2000" dirty="0">
              <a:latin typeface="Liberation Sans Narrow"/>
              <a:cs typeface="Liberation Sans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1568" y="1614932"/>
            <a:ext cx="2719705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960755" marR="5080" indent="-948690">
              <a:lnSpc>
                <a:spcPts val="1860"/>
              </a:lnSpc>
              <a:spcBef>
                <a:spcPts val="409"/>
              </a:spcBef>
            </a:pP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¿Y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si el arrendador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no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es</a:t>
            </a:r>
            <a:r>
              <a:rPr sz="1800" b="1" spc="-9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gran 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tenedor?</a:t>
            </a:r>
            <a:endParaRPr sz="1800">
              <a:latin typeface="Liberation Sans Narrow"/>
              <a:cs typeface="Liberation Sans Narrow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0531" y="4832095"/>
            <a:ext cx="2244725" cy="77216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065" marR="5080" algn="ctr">
              <a:lnSpc>
                <a:spcPts val="1860"/>
              </a:lnSpc>
              <a:spcBef>
                <a:spcPts val="409"/>
              </a:spcBef>
            </a:pP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¿Consecuencias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de una 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aplicación indebida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de</a:t>
            </a:r>
            <a:r>
              <a:rPr sz="1800" b="1" spc="-3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la 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moratoria?</a:t>
            </a:r>
            <a:endParaRPr sz="1800">
              <a:latin typeface="Liberation Sans Narrow"/>
              <a:cs typeface="Liberation Sans Narrow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700531" y="404723"/>
            <a:ext cx="7287769" cy="307777"/>
          </a:xfrm>
        </p:spPr>
        <p:txBody>
          <a:bodyPr/>
          <a:lstStyle/>
          <a:p>
            <a:r>
              <a:rPr lang="es-ES" sz="2000" dirty="0">
                <a:solidFill>
                  <a:schemeClr val="bg1"/>
                </a:solidFill>
              </a:rPr>
              <a:t>PRECEDENTES DEL TRIBUNAL DE JUSTICIA</a:t>
            </a:r>
          </a:p>
        </p:txBody>
      </p:sp>
      <p:sp>
        <p:nvSpPr>
          <p:cNvPr id="32" name="Google Shape;284;p19"/>
          <p:cNvSpPr txBox="1">
            <a:spLocks noGrp="1"/>
          </p:cNvSpPr>
          <p:nvPr>
            <p:ph type="body" idx="1"/>
          </p:nvPr>
        </p:nvSpPr>
        <p:spPr>
          <a:xfrm>
            <a:off x="395536" y="1295400"/>
            <a:ext cx="2808312" cy="4756720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ctr">
              <a:spcAft>
                <a:spcPts val="300"/>
              </a:spcAft>
              <a:buNone/>
            </a:pPr>
            <a:r>
              <a:rPr lang="es-ES" sz="1400" b="1" u="sng" dirty="0"/>
              <a:t>Sentencia </a:t>
            </a:r>
            <a:r>
              <a:rPr lang="es-ES" sz="1400" b="1" u="sng" dirty="0" smtClean="0"/>
              <a:t>de </a:t>
            </a:r>
            <a:r>
              <a:rPr lang="es-ES" sz="1400" b="1" u="sng" dirty="0"/>
              <a:t>13 de diciembre de 2007, </a:t>
            </a:r>
            <a:r>
              <a:rPr lang="es-ES" sz="1400" b="1" u="sng" dirty="0" smtClean="0"/>
              <a:t>C-250/06</a:t>
            </a:r>
          </a:p>
          <a:p>
            <a:pPr marL="114300" lvl="0" indent="0" algn="ctr">
              <a:buNone/>
            </a:pPr>
            <a:endParaRPr lang="es-ES" sz="1400" b="1" dirty="0" smtClean="0"/>
          </a:p>
          <a:p>
            <a:pPr marL="114300" lvl="0" indent="0" algn="just">
              <a:buNone/>
            </a:pPr>
            <a:r>
              <a:rPr lang="es-ES" sz="1400" dirty="0" smtClean="0">
                <a:solidFill>
                  <a:srgbClr val="C00000"/>
                </a:solidFill>
                <a:cs typeface="Courier New"/>
              </a:rPr>
              <a:t>∆ </a:t>
            </a:r>
            <a:r>
              <a:rPr lang="es-ES" sz="1400" dirty="0" smtClean="0">
                <a:solidFill>
                  <a:schemeClr val="tx1"/>
                </a:solidFill>
                <a:cs typeface="Courier New"/>
              </a:rPr>
              <a:t>Ley Belga de 1995. Aún no se habían publicado las </a:t>
            </a:r>
            <a:r>
              <a:rPr lang="es-ES" sz="1400" dirty="0">
                <a:solidFill>
                  <a:schemeClr val="tx1"/>
                </a:solidFill>
                <a:cs typeface="Courier New"/>
              </a:rPr>
              <a:t>D</a:t>
            </a:r>
            <a:r>
              <a:rPr lang="es-ES" sz="1400" dirty="0" smtClean="0">
                <a:solidFill>
                  <a:schemeClr val="tx1"/>
                </a:solidFill>
                <a:cs typeface="Courier New"/>
              </a:rPr>
              <a:t>irectivas. Análisis de la figura del </a:t>
            </a:r>
            <a:r>
              <a:rPr lang="es-ES" sz="1400" i="1" dirty="0" err="1">
                <a:solidFill>
                  <a:schemeClr val="tx1"/>
                </a:solidFill>
                <a:cs typeface="Courier New"/>
              </a:rPr>
              <a:t>must</a:t>
            </a:r>
            <a:r>
              <a:rPr lang="es-ES" sz="1400" i="1" dirty="0">
                <a:solidFill>
                  <a:schemeClr val="tx1"/>
                </a:solidFill>
                <a:cs typeface="Courier New"/>
              </a:rPr>
              <a:t> </a:t>
            </a:r>
            <a:r>
              <a:rPr lang="es-ES" sz="1400" i="1" dirty="0" err="1">
                <a:solidFill>
                  <a:schemeClr val="tx1"/>
                </a:solidFill>
                <a:cs typeface="Courier New"/>
              </a:rPr>
              <a:t>carry</a:t>
            </a:r>
            <a:r>
              <a:rPr lang="es-ES" sz="1400" i="1" dirty="0">
                <a:solidFill>
                  <a:schemeClr val="tx1"/>
                </a:solidFill>
                <a:cs typeface="Courier New"/>
              </a:rPr>
              <a:t> </a:t>
            </a:r>
            <a:r>
              <a:rPr lang="es-ES" sz="1400" dirty="0">
                <a:solidFill>
                  <a:schemeClr val="tx1"/>
                </a:solidFill>
                <a:cs typeface="Courier New"/>
              </a:rPr>
              <a:t>conforme </a:t>
            </a:r>
            <a:r>
              <a:rPr lang="es-ES" sz="1400" dirty="0" smtClean="0">
                <a:solidFill>
                  <a:schemeClr val="tx1"/>
                </a:solidFill>
                <a:cs typeface="Courier New"/>
              </a:rPr>
              <a:t>al art. 49 del Tratado Constitutivo de la Comunidad Europea. Cuestión prejudicial.</a:t>
            </a:r>
          </a:p>
          <a:p>
            <a:pPr marL="114300" lvl="0" indent="0" algn="just">
              <a:buNone/>
            </a:pPr>
            <a:r>
              <a:rPr lang="es-ES" sz="1400" dirty="0" smtClean="0">
                <a:solidFill>
                  <a:srgbClr val="C00000"/>
                </a:solidFill>
                <a:cs typeface="Courier New"/>
              </a:rPr>
              <a:t>∆</a:t>
            </a:r>
            <a:r>
              <a:rPr lang="es-ES" sz="1400" dirty="0" smtClean="0">
                <a:solidFill>
                  <a:schemeClr val="accent5"/>
                </a:solidFill>
                <a:cs typeface="Courier New"/>
              </a:rPr>
              <a:t> </a:t>
            </a:r>
            <a:r>
              <a:rPr lang="es-ES" sz="1400" dirty="0" smtClean="0">
                <a:solidFill>
                  <a:schemeClr val="tx1"/>
                </a:solidFill>
                <a:cs typeface="Courier New"/>
              </a:rPr>
              <a:t>Supone una restricción a la libre prestación de servicios.</a:t>
            </a:r>
          </a:p>
          <a:p>
            <a:pPr marL="114300" lvl="0" indent="0" algn="just">
              <a:buNone/>
            </a:pPr>
            <a:r>
              <a:rPr lang="es-ES" sz="1400" dirty="0" smtClean="0">
                <a:solidFill>
                  <a:srgbClr val="C00000"/>
                </a:solidFill>
                <a:cs typeface="Courier New"/>
              </a:rPr>
              <a:t>∆ </a:t>
            </a:r>
            <a:r>
              <a:rPr lang="es-ES" sz="1400" dirty="0">
                <a:solidFill>
                  <a:schemeClr val="tx1"/>
                </a:solidFill>
                <a:cs typeface="Courier New"/>
              </a:rPr>
              <a:t>D</a:t>
            </a:r>
            <a:r>
              <a:rPr lang="es-ES" sz="1400" dirty="0" smtClean="0">
                <a:solidFill>
                  <a:schemeClr val="tx1"/>
                </a:solidFill>
                <a:cs typeface="Courier New"/>
              </a:rPr>
              <a:t>ebe motivarse en razones imperiosas de interés general, ser adecuada y proporcional al objetivo perseguido.</a:t>
            </a:r>
          </a:p>
          <a:p>
            <a:pPr marL="114300" lvl="0" indent="0" algn="just">
              <a:buNone/>
            </a:pPr>
            <a:r>
              <a:rPr lang="es-ES" sz="1400" dirty="0" smtClean="0">
                <a:solidFill>
                  <a:srgbClr val="C00000"/>
                </a:solidFill>
                <a:cs typeface="Courier New"/>
              </a:rPr>
              <a:t>∆</a:t>
            </a:r>
            <a:r>
              <a:rPr lang="es-ES" sz="1400" dirty="0" smtClean="0">
                <a:solidFill>
                  <a:schemeClr val="accent5"/>
                </a:solidFill>
                <a:cs typeface="Courier New"/>
              </a:rPr>
              <a:t> </a:t>
            </a:r>
            <a:r>
              <a:rPr lang="es-ES" sz="1400" dirty="0" smtClean="0">
                <a:solidFill>
                  <a:schemeClr val="tx1"/>
                </a:solidFill>
                <a:cs typeface="Courier New"/>
              </a:rPr>
              <a:t>Concluye que persigue un objetivo de interés general: pluralismo informativo.</a:t>
            </a:r>
            <a:endParaRPr lang="es-ES" sz="1400" dirty="0">
              <a:solidFill>
                <a:schemeClr val="tx1"/>
              </a:solidFill>
            </a:endParaRPr>
          </a:p>
        </p:txBody>
      </p:sp>
      <p:sp>
        <p:nvSpPr>
          <p:cNvPr id="33" name="Google Shape;285;p19"/>
          <p:cNvSpPr txBox="1">
            <a:spLocks/>
          </p:cNvSpPr>
          <p:nvPr/>
        </p:nvSpPr>
        <p:spPr>
          <a:xfrm>
            <a:off x="3419872" y="1295400"/>
            <a:ext cx="2592289" cy="4756720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 algn="ctr">
              <a:spcAft>
                <a:spcPts val="300"/>
              </a:spcAft>
            </a:pPr>
            <a:r>
              <a:rPr lang="es-ES" sz="1400" b="1" u="sng" kern="0" dirty="0" smtClean="0">
                <a:solidFill>
                  <a:sysClr val="windowText" lastClr="000000"/>
                </a:solidFill>
                <a:latin typeface="Liberation Sans Narrow"/>
              </a:rPr>
              <a:t>Sentencia de 22 de diciembre de 2008, C-336/07</a:t>
            </a:r>
          </a:p>
          <a:p>
            <a:pPr marL="114300" algn="just"/>
            <a:r>
              <a:rPr lang="es-ES" sz="1400" kern="0" dirty="0" smtClean="0">
                <a:solidFill>
                  <a:srgbClr val="C00000"/>
                </a:solidFill>
                <a:latin typeface="Liberation Sans Narrow"/>
                <a:cs typeface="Courier New"/>
              </a:rPr>
              <a:t>∆ </a:t>
            </a:r>
            <a:r>
              <a:rPr lang="es-ES" sz="14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Aclara la obligación de </a:t>
            </a:r>
            <a:r>
              <a:rPr lang="es-ES" sz="1400" i="1" kern="0" dirty="0" err="1" smtClean="0">
                <a:solidFill>
                  <a:schemeClr val="tx1"/>
                </a:solidFill>
                <a:latin typeface="Liberation Sans Narrow"/>
                <a:cs typeface="Courier New"/>
              </a:rPr>
              <a:t>must</a:t>
            </a:r>
            <a:r>
              <a:rPr lang="es-ES" sz="1400" i="1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 </a:t>
            </a:r>
            <a:r>
              <a:rPr lang="es-ES" sz="1400" i="1" kern="0" dirty="0" err="1" smtClean="0">
                <a:solidFill>
                  <a:schemeClr val="tx1"/>
                </a:solidFill>
                <a:latin typeface="Liberation Sans Narrow"/>
                <a:cs typeface="Courier New"/>
              </a:rPr>
              <a:t>carry</a:t>
            </a:r>
            <a:r>
              <a:rPr lang="es-ES" sz="1400" i="1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 </a:t>
            </a:r>
            <a:r>
              <a:rPr lang="es-ES" sz="14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existente en Alemania.</a:t>
            </a:r>
          </a:p>
          <a:p>
            <a:pPr marL="114300" algn="just"/>
            <a:r>
              <a:rPr lang="es-ES" sz="1400" kern="0" dirty="0" smtClean="0">
                <a:solidFill>
                  <a:srgbClr val="C00000"/>
                </a:solidFill>
                <a:latin typeface="Liberation Sans Narrow"/>
                <a:cs typeface="Courier New"/>
              </a:rPr>
              <a:t>∆ </a:t>
            </a:r>
            <a:r>
              <a:rPr lang="es-ES" sz="14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Se impone la obligación a los operadores de redes por cable al ser el medio de retransmisión más utilizado.</a:t>
            </a:r>
          </a:p>
          <a:p>
            <a:pPr marL="114300" algn="just"/>
            <a:r>
              <a:rPr lang="es-ES" sz="1400" kern="0" dirty="0" smtClean="0">
                <a:solidFill>
                  <a:srgbClr val="C00000"/>
                </a:solidFill>
                <a:latin typeface="Liberation Sans Narrow"/>
                <a:cs typeface="Courier New"/>
              </a:rPr>
              <a:t>∆ </a:t>
            </a:r>
            <a:r>
              <a:rPr lang="es-ES" sz="14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El hecho de que los canales beneficiarios ya estuviesen siendo retransmitidos a través de la televisión digital terrestre no implica que la medida fuera desproporcionada.</a:t>
            </a:r>
          </a:p>
          <a:p>
            <a:pPr marL="114300" algn="just"/>
            <a:r>
              <a:rPr lang="es-ES" sz="1400" kern="0" dirty="0" smtClean="0">
                <a:solidFill>
                  <a:srgbClr val="C00000"/>
                </a:solidFill>
                <a:latin typeface="Liberation Sans Narrow"/>
                <a:cs typeface="Courier New"/>
              </a:rPr>
              <a:t>∆ </a:t>
            </a:r>
            <a:r>
              <a:rPr lang="es-ES" sz="14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La retribución a favor del operador de redes por cable corresponde a la legislación del Estado Miembro.</a:t>
            </a:r>
          </a:p>
        </p:txBody>
      </p:sp>
      <p:sp>
        <p:nvSpPr>
          <p:cNvPr id="34" name="Google Shape;286;p19"/>
          <p:cNvSpPr txBox="1">
            <a:spLocks/>
          </p:cNvSpPr>
          <p:nvPr/>
        </p:nvSpPr>
        <p:spPr>
          <a:xfrm>
            <a:off x="6228184" y="1295400"/>
            <a:ext cx="2520280" cy="4756720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300"/>
              </a:spcAft>
            </a:pPr>
            <a:r>
              <a:rPr lang="es-ES" sz="1400" b="1" u="sng" kern="0" dirty="0" smtClean="0">
                <a:solidFill>
                  <a:sysClr val="windowText" lastClr="000000"/>
                </a:solidFill>
                <a:latin typeface="Liberation Sans Narrow"/>
              </a:rPr>
              <a:t>Sentencia de 3 de marzo de 2011, C-134/10</a:t>
            </a:r>
          </a:p>
          <a:p>
            <a:pPr algn="ctr">
              <a:spcAft>
                <a:spcPts val="300"/>
              </a:spcAft>
            </a:pPr>
            <a:endParaRPr lang="es-ES" sz="1400" b="1" u="sng" kern="0" dirty="0" smtClean="0">
              <a:solidFill>
                <a:sysClr val="windowText" lastClr="000000"/>
              </a:solidFill>
              <a:latin typeface="Liberation Sans Narrow"/>
            </a:endParaRPr>
          </a:p>
          <a:p>
            <a:pPr algn="just">
              <a:spcAft>
                <a:spcPts val="600"/>
              </a:spcAft>
            </a:pPr>
            <a:r>
              <a:rPr lang="es-ES" sz="1400" kern="0" dirty="0" smtClean="0">
                <a:solidFill>
                  <a:srgbClr val="C00000"/>
                </a:solidFill>
                <a:latin typeface="Liberation Sans Narrow"/>
                <a:cs typeface="Courier New"/>
              </a:rPr>
              <a:t>∆ </a:t>
            </a:r>
            <a:r>
              <a:rPr lang="es-ES" sz="14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Acción de incumplimiento de la Comisión contra Bélgica por transponer incorrectamente la Directiva de 2002. 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s-ES" sz="1400" kern="0" dirty="0" smtClean="0">
                <a:solidFill>
                  <a:srgbClr val="C00000"/>
                </a:solidFill>
                <a:latin typeface="Liberation Sans Narrow"/>
                <a:cs typeface="Courier New"/>
              </a:rPr>
              <a:t>∆ </a:t>
            </a:r>
            <a:r>
              <a:rPr lang="es-ES" sz="14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El Tribunal incide en la importancia de justificar adecuadamente la figura del </a:t>
            </a:r>
            <a:r>
              <a:rPr lang="es-ES" sz="1400" i="1" kern="0" dirty="0" err="1" smtClean="0">
                <a:solidFill>
                  <a:schemeClr val="tx1"/>
                </a:solidFill>
                <a:latin typeface="Liberation Sans Narrow"/>
                <a:cs typeface="Courier New"/>
              </a:rPr>
              <a:t>must</a:t>
            </a:r>
            <a:r>
              <a:rPr lang="es-ES" sz="1400" i="1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 </a:t>
            </a:r>
            <a:r>
              <a:rPr lang="es-ES" sz="1400" i="1" kern="0" dirty="0" err="1" smtClean="0">
                <a:solidFill>
                  <a:schemeClr val="tx1"/>
                </a:solidFill>
                <a:latin typeface="Liberation Sans Narrow"/>
                <a:cs typeface="Courier New"/>
              </a:rPr>
              <a:t>carry</a:t>
            </a:r>
            <a:r>
              <a:rPr lang="es-ES" sz="1400" i="1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 </a:t>
            </a:r>
            <a:r>
              <a:rPr lang="es-ES" sz="14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al constituir una restricción de la libre prestación de servicios y de respetar el principio de transparencia, debiendo determinarse adecuadamente las cadenas de televisión beneficiarias de esta obligación.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endParaRPr lang="es-ES" sz="1500" kern="0" dirty="0" smtClean="0">
              <a:solidFill>
                <a:schemeClr val="tx1"/>
              </a:solidFill>
              <a:latin typeface="Roboto Condensed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297" y="324472"/>
            <a:ext cx="8820023" cy="478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751433" y="403572"/>
            <a:ext cx="784270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i="1" dirty="0">
                <a:solidFill>
                  <a:schemeClr val="bg1"/>
                </a:solidFill>
              </a:rPr>
              <a:t>MUST CARRY </a:t>
            </a:r>
            <a:r>
              <a:rPr lang="es-ES" sz="2000" dirty="0">
                <a:solidFill>
                  <a:schemeClr val="bg1"/>
                </a:solidFill>
              </a:rPr>
              <a:t>EN LAS DIFERENTES JURISDICCIONES</a:t>
            </a:r>
            <a:endParaRPr sz="2300" dirty="0">
              <a:solidFill>
                <a:schemeClr val="bg1"/>
              </a:solidFill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2783" y="404723"/>
            <a:ext cx="324485" cy="3244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62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60"/>
              </a:spcBef>
            </a:pPr>
            <a:r>
              <a:rPr lang="es-ES" sz="2000" b="1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4</a:t>
            </a:r>
            <a:endParaRPr lang="es-ES" sz="2000" dirty="0">
              <a:latin typeface="Liberation Sans Narrow"/>
              <a:cs typeface="Liberation Sans Narro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89812" y="1549653"/>
            <a:ext cx="1881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Situación</a:t>
            </a:r>
            <a:r>
              <a:rPr sz="1800" b="1" spc="-1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Pre-COVID</a:t>
            </a:r>
            <a:endParaRPr sz="1800" dirty="0">
              <a:latin typeface="Liberation Sans Narrow"/>
              <a:cs typeface="Liberation Sans Narro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56005" y="2918586"/>
            <a:ext cx="21202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¿Qué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se entiende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por 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inversiones</a:t>
            </a:r>
            <a:r>
              <a:rPr sz="1800" b="1" spc="-3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extranjeras  directas en</a:t>
            </a:r>
            <a:r>
              <a:rPr sz="1800" b="1" spc="-1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España?</a:t>
            </a:r>
            <a:endParaRPr sz="1800">
              <a:latin typeface="Liberation Sans Narrow"/>
              <a:cs typeface="Liberation Sans Narrow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51433" y="5007102"/>
            <a:ext cx="2130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¿Origen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de los</a:t>
            </a:r>
            <a:r>
              <a:rPr sz="1800" b="1" spc="-3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fondos?</a:t>
            </a:r>
            <a:endParaRPr sz="1800">
              <a:latin typeface="Liberation Sans Narrow"/>
              <a:cs typeface="Liberation Sans Narrow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31" name="2 Marcador de texto"/>
          <p:cNvSpPr>
            <a:spLocks noGrp="1"/>
          </p:cNvSpPr>
          <p:nvPr>
            <p:ph type="body" idx="1"/>
          </p:nvPr>
        </p:nvSpPr>
        <p:spPr>
          <a:xfrm>
            <a:off x="1143000" y="914400"/>
            <a:ext cx="3096344" cy="5909310"/>
          </a:xfrm>
        </p:spPr>
        <p:txBody>
          <a:bodyPr/>
          <a:lstStyle/>
          <a:p>
            <a:pPr marL="114300" indent="0" algn="ctr">
              <a:spcAft>
                <a:spcPts val="300"/>
              </a:spcAft>
              <a:buNone/>
            </a:pPr>
            <a:r>
              <a:rPr lang="es-ES" b="1" u="sng" dirty="0" smtClean="0"/>
              <a:t>ESPAÑA</a:t>
            </a:r>
          </a:p>
          <a:p>
            <a:pPr marL="114300" indent="0" algn="just">
              <a:buNone/>
            </a:pPr>
            <a:r>
              <a:rPr lang="es-ES" dirty="0" smtClean="0">
                <a:solidFill>
                  <a:srgbClr val="C00000"/>
                </a:solidFill>
                <a:cs typeface="Courier New"/>
              </a:rPr>
              <a:t>∆</a:t>
            </a:r>
            <a:r>
              <a:rPr lang="es-ES" dirty="0" smtClean="0">
                <a:solidFill>
                  <a:schemeClr val="tx1"/>
                </a:solidFill>
                <a:cs typeface="Courier New"/>
              </a:rPr>
              <a:t> </a:t>
            </a:r>
            <a:r>
              <a:rPr lang="es-ES" dirty="0" smtClean="0"/>
              <a:t>Ley General de Telecomunicaciones (D.A.7ª); </a:t>
            </a:r>
            <a:r>
              <a:rPr lang="es-ES" dirty="0"/>
              <a:t>Real Decreto 424/2005, de 15 de abril </a:t>
            </a:r>
            <a:r>
              <a:rPr lang="es-ES" dirty="0" smtClean="0"/>
              <a:t>y Ley General de la Comunicación Audiovisual (artículo 31).</a:t>
            </a:r>
          </a:p>
          <a:p>
            <a:pPr marL="114300" indent="0" algn="just">
              <a:buNone/>
            </a:pPr>
            <a:r>
              <a:rPr lang="es-ES" dirty="0" smtClean="0">
                <a:solidFill>
                  <a:srgbClr val="C00000"/>
                </a:solidFill>
                <a:cs typeface="Courier New"/>
              </a:rPr>
              <a:t>∆ </a:t>
            </a:r>
            <a:r>
              <a:rPr lang="es-ES" dirty="0" smtClean="0">
                <a:solidFill>
                  <a:schemeClr val="tx1"/>
                </a:solidFill>
                <a:cs typeface="Courier New"/>
              </a:rPr>
              <a:t>Se establece tanto la obligación de </a:t>
            </a:r>
            <a:r>
              <a:rPr lang="es-ES" i="1" dirty="0" err="1"/>
              <a:t>must</a:t>
            </a:r>
            <a:r>
              <a:rPr lang="es-ES" i="1" dirty="0"/>
              <a:t> </a:t>
            </a:r>
            <a:r>
              <a:rPr lang="es-ES" i="1" dirty="0" err="1"/>
              <a:t>carry</a:t>
            </a:r>
            <a:r>
              <a:rPr lang="es-ES" i="1" dirty="0"/>
              <a:t> </a:t>
            </a:r>
            <a:r>
              <a:rPr lang="es-ES" dirty="0" smtClean="0">
                <a:solidFill>
                  <a:schemeClr val="tx1"/>
                </a:solidFill>
                <a:cs typeface="Courier New"/>
              </a:rPr>
              <a:t>como de </a:t>
            </a:r>
            <a:r>
              <a:rPr lang="es-ES" i="1" dirty="0" err="1">
                <a:solidFill>
                  <a:schemeClr val="tx1"/>
                </a:solidFill>
                <a:cs typeface="Courier New"/>
              </a:rPr>
              <a:t>m</a:t>
            </a:r>
            <a:r>
              <a:rPr lang="es-ES" i="1" dirty="0" err="1" smtClean="0">
                <a:solidFill>
                  <a:schemeClr val="tx1"/>
                </a:solidFill>
                <a:cs typeface="Courier New"/>
              </a:rPr>
              <a:t>ust</a:t>
            </a:r>
            <a:r>
              <a:rPr lang="es-ES" i="1" dirty="0" smtClean="0">
                <a:solidFill>
                  <a:schemeClr val="tx1"/>
                </a:solidFill>
                <a:cs typeface="Courier New"/>
              </a:rPr>
              <a:t> </a:t>
            </a:r>
            <a:r>
              <a:rPr lang="es-ES" i="1" dirty="0" err="1">
                <a:solidFill>
                  <a:schemeClr val="tx1"/>
                </a:solidFill>
                <a:cs typeface="Courier New"/>
              </a:rPr>
              <a:t>o</a:t>
            </a:r>
            <a:r>
              <a:rPr lang="es-ES" i="1" dirty="0" err="1" smtClean="0">
                <a:solidFill>
                  <a:schemeClr val="tx1"/>
                </a:solidFill>
                <a:cs typeface="Courier New"/>
              </a:rPr>
              <a:t>ffer</a:t>
            </a:r>
            <a:r>
              <a:rPr lang="es-ES" dirty="0" smtClean="0">
                <a:solidFill>
                  <a:schemeClr val="tx1"/>
                </a:solidFill>
                <a:cs typeface="Courier New"/>
              </a:rPr>
              <a:t>. </a:t>
            </a:r>
          </a:p>
          <a:p>
            <a:pPr marL="114300" indent="0" algn="just">
              <a:buNone/>
            </a:pPr>
            <a:r>
              <a:rPr lang="es-ES" dirty="0" smtClean="0">
                <a:solidFill>
                  <a:srgbClr val="C00000"/>
                </a:solidFill>
                <a:cs typeface="Courier New"/>
              </a:rPr>
              <a:t>∆</a:t>
            </a:r>
            <a:r>
              <a:rPr lang="es-ES" dirty="0" smtClean="0">
                <a:solidFill>
                  <a:schemeClr val="accent5"/>
                </a:solidFill>
                <a:cs typeface="Courier New"/>
              </a:rPr>
              <a:t> </a:t>
            </a:r>
            <a:r>
              <a:rPr lang="es-ES" dirty="0" smtClean="0">
                <a:solidFill>
                  <a:schemeClr val="tx1"/>
                </a:solidFill>
                <a:cs typeface="Courier New"/>
              </a:rPr>
              <a:t>Su objetivo es garantizar que la televisión en abierto (considerada como servicio público) </a:t>
            </a:r>
            <a:r>
              <a:rPr lang="es-ES" dirty="0" smtClean="0"/>
              <a:t>sea accesible para los usuarios de plataformas por suscripción con independencia del operador contratado.</a:t>
            </a:r>
          </a:p>
          <a:p>
            <a:pPr marL="114300" indent="0" algn="just">
              <a:buNone/>
            </a:pPr>
            <a:r>
              <a:rPr lang="es-ES" dirty="0" smtClean="0">
                <a:solidFill>
                  <a:srgbClr val="C00000"/>
                </a:solidFill>
                <a:cs typeface="Courier New"/>
              </a:rPr>
              <a:t>∆</a:t>
            </a:r>
            <a:r>
              <a:rPr lang="es-ES" dirty="0" smtClean="0">
                <a:solidFill>
                  <a:schemeClr val="accent5"/>
                </a:solidFill>
                <a:cs typeface="Courier New"/>
              </a:rPr>
              <a:t> </a:t>
            </a:r>
            <a:r>
              <a:rPr lang="es-ES" dirty="0" smtClean="0">
                <a:solidFill>
                  <a:schemeClr val="tx1"/>
                </a:solidFill>
                <a:cs typeface="Courier New"/>
              </a:rPr>
              <a:t>Las partes podrán pactar una retribución por las obligaciones derivadas del </a:t>
            </a:r>
            <a:r>
              <a:rPr lang="es-ES" i="1" dirty="0" err="1"/>
              <a:t>must</a:t>
            </a:r>
            <a:r>
              <a:rPr lang="es-ES" i="1" dirty="0"/>
              <a:t> </a:t>
            </a:r>
            <a:r>
              <a:rPr lang="es-ES" i="1" dirty="0" err="1" smtClean="0"/>
              <a:t>carry</a:t>
            </a:r>
            <a:r>
              <a:rPr lang="es-ES" dirty="0" smtClean="0">
                <a:solidFill>
                  <a:schemeClr val="tx1"/>
                </a:solidFill>
                <a:cs typeface="Courier New"/>
              </a:rPr>
              <a:t>/</a:t>
            </a:r>
            <a:r>
              <a:rPr lang="es-ES" i="1" dirty="0" err="1" smtClean="0">
                <a:solidFill>
                  <a:schemeClr val="tx1"/>
                </a:solidFill>
                <a:cs typeface="Courier New"/>
              </a:rPr>
              <a:t>must</a:t>
            </a:r>
            <a:r>
              <a:rPr lang="es-ES" i="1" dirty="0" smtClean="0">
                <a:solidFill>
                  <a:schemeClr val="tx1"/>
                </a:solidFill>
                <a:cs typeface="Courier New"/>
              </a:rPr>
              <a:t> </a:t>
            </a:r>
            <a:r>
              <a:rPr lang="es-ES" i="1" dirty="0" err="1">
                <a:solidFill>
                  <a:schemeClr val="tx1"/>
                </a:solidFill>
                <a:cs typeface="Courier New"/>
              </a:rPr>
              <a:t>offer</a:t>
            </a:r>
            <a:r>
              <a:rPr lang="es-ES" dirty="0" smtClean="0">
                <a:solidFill>
                  <a:schemeClr val="tx1"/>
                </a:solidFill>
                <a:cs typeface="Courier New"/>
              </a:rPr>
              <a:t> (excepto la televisión pública estatal que debe ceder sus canales sin contraprestación económica).</a:t>
            </a:r>
            <a:endParaRPr lang="es-ES" b="1" dirty="0"/>
          </a:p>
        </p:txBody>
      </p:sp>
      <p:sp>
        <p:nvSpPr>
          <p:cNvPr id="32" name="3 Marcador de texto"/>
          <p:cNvSpPr txBox="1">
            <a:spLocks/>
          </p:cNvSpPr>
          <p:nvPr/>
        </p:nvSpPr>
        <p:spPr>
          <a:xfrm>
            <a:off x="4764832" y="838200"/>
            <a:ext cx="3312368" cy="56388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 algn="ctr">
              <a:spcAft>
                <a:spcPts val="300"/>
              </a:spcAft>
            </a:pPr>
            <a:r>
              <a:rPr lang="es-ES" sz="1600" b="1" u="sng" kern="0" dirty="0" smtClean="0">
                <a:solidFill>
                  <a:sysClr val="windowText" lastClr="000000"/>
                </a:solidFill>
                <a:latin typeface="Liberation Sans Narrow"/>
              </a:rPr>
              <a:t>FRANCIA</a:t>
            </a:r>
          </a:p>
          <a:p>
            <a:pPr marL="114300" algn="just"/>
            <a:r>
              <a:rPr lang="es-ES" sz="1600" kern="0" dirty="0" smtClean="0">
                <a:solidFill>
                  <a:srgbClr val="C00000"/>
                </a:solidFill>
                <a:latin typeface="Liberation Sans Narrow"/>
                <a:cs typeface="Courier New"/>
              </a:rPr>
              <a:t>∆</a:t>
            </a:r>
            <a:r>
              <a:rPr lang="es-ES" sz="1600" kern="0" dirty="0" smtClean="0">
                <a:solidFill>
                  <a:schemeClr val="accent5"/>
                </a:solidFill>
                <a:latin typeface="Liberation Sans Narrow"/>
                <a:cs typeface="Courier New"/>
              </a:rPr>
              <a:t> </a:t>
            </a:r>
            <a:r>
              <a:rPr lang="fr-FR" sz="16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Loi n° 86-1067 du 30 septembre 1986 relative à la liberté de communication (Loi Léotard).</a:t>
            </a:r>
          </a:p>
          <a:p>
            <a:pPr marL="114300" algn="just"/>
            <a:r>
              <a:rPr lang="es-ES" sz="1600" kern="0" dirty="0" smtClean="0">
                <a:solidFill>
                  <a:srgbClr val="C00000"/>
                </a:solidFill>
                <a:latin typeface="Liberation Sans Narrow"/>
                <a:cs typeface="Courier New"/>
              </a:rPr>
              <a:t>∆ </a:t>
            </a:r>
            <a:r>
              <a:rPr lang="es-ES" sz="16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Se establece tanto la obligación de </a:t>
            </a:r>
            <a:r>
              <a:rPr lang="es-ES" sz="1600" i="1" kern="0" dirty="0" err="1" smtClean="0">
                <a:solidFill>
                  <a:sysClr val="windowText" lastClr="000000"/>
                </a:solidFill>
                <a:latin typeface="Liberation Sans Narrow"/>
              </a:rPr>
              <a:t>must</a:t>
            </a:r>
            <a:r>
              <a:rPr lang="es-ES" sz="1600" i="1" kern="0" dirty="0" smtClean="0">
                <a:solidFill>
                  <a:sysClr val="windowText" lastClr="000000"/>
                </a:solidFill>
                <a:latin typeface="Liberation Sans Narrow"/>
              </a:rPr>
              <a:t> </a:t>
            </a:r>
            <a:r>
              <a:rPr lang="es-ES" sz="1600" i="1" kern="0" dirty="0" err="1" smtClean="0">
                <a:solidFill>
                  <a:sysClr val="windowText" lastClr="000000"/>
                </a:solidFill>
                <a:latin typeface="Liberation Sans Narrow"/>
              </a:rPr>
              <a:t>carry</a:t>
            </a:r>
            <a:r>
              <a:rPr lang="es-ES" sz="1600" i="1" kern="0" dirty="0" smtClean="0">
                <a:solidFill>
                  <a:sysClr val="windowText" lastClr="000000"/>
                </a:solidFill>
                <a:latin typeface="Liberation Sans Narrow"/>
              </a:rPr>
              <a:t> </a:t>
            </a:r>
            <a:r>
              <a:rPr lang="es-ES" sz="16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como de </a:t>
            </a:r>
            <a:r>
              <a:rPr lang="es-ES" sz="1600" i="1" kern="0" dirty="0" err="1" smtClean="0">
                <a:solidFill>
                  <a:schemeClr val="tx1"/>
                </a:solidFill>
                <a:latin typeface="Liberation Sans Narrow"/>
                <a:cs typeface="Courier New"/>
              </a:rPr>
              <a:t>must</a:t>
            </a:r>
            <a:r>
              <a:rPr lang="es-ES" sz="1600" i="1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 </a:t>
            </a:r>
            <a:r>
              <a:rPr lang="es-ES" sz="1600" i="1" kern="0" dirty="0" err="1" smtClean="0">
                <a:solidFill>
                  <a:schemeClr val="tx1"/>
                </a:solidFill>
                <a:latin typeface="Liberation Sans Narrow"/>
                <a:cs typeface="Courier New"/>
              </a:rPr>
              <a:t>offer</a:t>
            </a:r>
            <a:r>
              <a:rPr lang="es-ES" sz="1600" i="1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.</a:t>
            </a:r>
            <a:endParaRPr lang="es-ES" sz="1600" kern="0" dirty="0" smtClean="0">
              <a:solidFill>
                <a:schemeClr val="tx1"/>
              </a:solidFill>
              <a:latin typeface="Liberation Sans Narrow"/>
              <a:cs typeface="Courier New"/>
            </a:endParaRPr>
          </a:p>
          <a:p>
            <a:pPr marL="114300" algn="just"/>
            <a:r>
              <a:rPr lang="es-ES" sz="1600" kern="0" dirty="0" smtClean="0">
                <a:solidFill>
                  <a:srgbClr val="C00000"/>
                </a:solidFill>
                <a:latin typeface="Liberation Sans Narrow"/>
                <a:cs typeface="Courier New"/>
              </a:rPr>
              <a:t>∆</a:t>
            </a:r>
            <a:r>
              <a:rPr lang="es-ES" sz="1600" kern="0" dirty="0" smtClean="0">
                <a:solidFill>
                  <a:schemeClr val="accent5"/>
                </a:solidFill>
                <a:latin typeface="Liberation Sans Narrow"/>
                <a:cs typeface="Courier New"/>
              </a:rPr>
              <a:t> </a:t>
            </a:r>
            <a:r>
              <a:rPr lang="es-ES" sz="16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La obligación de </a:t>
            </a:r>
            <a:r>
              <a:rPr lang="es-ES" sz="1600" i="1" kern="0" dirty="0" err="1" smtClean="0">
                <a:solidFill>
                  <a:sysClr val="windowText" lastClr="000000"/>
                </a:solidFill>
                <a:latin typeface="Liberation Sans Narrow"/>
              </a:rPr>
              <a:t>must</a:t>
            </a:r>
            <a:r>
              <a:rPr lang="es-ES" sz="1600" i="1" kern="0" dirty="0" smtClean="0">
                <a:solidFill>
                  <a:sysClr val="windowText" lastClr="000000"/>
                </a:solidFill>
                <a:latin typeface="Liberation Sans Narrow"/>
              </a:rPr>
              <a:t> </a:t>
            </a:r>
            <a:r>
              <a:rPr lang="es-ES" sz="1600" i="1" kern="0" dirty="0" err="1" smtClean="0">
                <a:solidFill>
                  <a:sysClr val="windowText" lastClr="000000"/>
                </a:solidFill>
                <a:latin typeface="Liberation Sans Narrow"/>
              </a:rPr>
              <a:t>carry</a:t>
            </a:r>
            <a:r>
              <a:rPr lang="es-ES" sz="1600" i="1" kern="0" dirty="0" smtClean="0">
                <a:solidFill>
                  <a:sysClr val="windowText" lastClr="000000"/>
                </a:solidFill>
                <a:latin typeface="Liberation Sans Narrow"/>
              </a:rPr>
              <a:t> </a:t>
            </a:r>
            <a:r>
              <a:rPr lang="es-ES" sz="1600" kern="0" dirty="0" smtClean="0">
                <a:solidFill>
                  <a:schemeClr val="tx1"/>
                </a:solidFill>
                <a:latin typeface="Liberation Sans Narrow"/>
              </a:rPr>
              <a:t>se ha impuesto a todos los </a:t>
            </a:r>
            <a:r>
              <a:rPr lang="es-ES" sz="1600" kern="0" dirty="0" smtClean="0">
                <a:solidFill>
                  <a:sysClr val="windowText" lastClr="000000"/>
                </a:solidFill>
                <a:latin typeface="Liberation Sans Narrow"/>
              </a:rPr>
              <a:t>operadores de plataformas por suscripción.</a:t>
            </a:r>
          </a:p>
          <a:p>
            <a:pPr marL="114300" algn="just"/>
            <a:r>
              <a:rPr lang="es-ES" sz="1600" kern="0" dirty="0" smtClean="0">
                <a:solidFill>
                  <a:srgbClr val="C00000"/>
                </a:solidFill>
                <a:latin typeface="Liberation Sans Narrow"/>
                <a:cs typeface="Courier New"/>
              </a:rPr>
              <a:t>∆</a:t>
            </a:r>
            <a:r>
              <a:rPr lang="es-ES" sz="1600" kern="0" dirty="0" smtClean="0">
                <a:solidFill>
                  <a:schemeClr val="accent5"/>
                </a:solidFill>
                <a:latin typeface="Liberation Sans Narrow"/>
                <a:cs typeface="Courier New"/>
              </a:rPr>
              <a:t> </a:t>
            </a:r>
            <a:r>
              <a:rPr lang="es-ES" sz="16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La obligación de </a:t>
            </a:r>
            <a:r>
              <a:rPr lang="es-ES" sz="1600" i="1" kern="0" dirty="0" err="1" smtClean="0">
                <a:solidFill>
                  <a:schemeClr val="tx1"/>
                </a:solidFill>
                <a:latin typeface="Liberation Sans Narrow"/>
                <a:cs typeface="Courier New"/>
              </a:rPr>
              <a:t>must</a:t>
            </a:r>
            <a:r>
              <a:rPr lang="es-ES" sz="1600" i="1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 </a:t>
            </a:r>
            <a:r>
              <a:rPr lang="es-ES" sz="1600" i="1" kern="0" dirty="0" err="1" smtClean="0">
                <a:solidFill>
                  <a:schemeClr val="tx1"/>
                </a:solidFill>
                <a:latin typeface="Liberation Sans Narrow"/>
                <a:cs typeface="Courier New"/>
              </a:rPr>
              <a:t>offer</a:t>
            </a:r>
            <a:r>
              <a:rPr lang="es-ES" sz="1600" i="1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 </a:t>
            </a:r>
            <a:r>
              <a:rPr lang="es-ES" sz="16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se ha establecido para determinados operadores de televisión en abierto de carácter público.</a:t>
            </a:r>
          </a:p>
          <a:p>
            <a:pPr marL="114300" algn="just"/>
            <a:r>
              <a:rPr lang="es-ES" sz="1600" kern="0" dirty="0" smtClean="0">
                <a:solidFill>
                  <a:srgbClr val="C00000"/>
                </a:solidFill>
                <a:latin typeface="Liberation Sans Narrow"/>
                <a:cs typeface="Courier New"/>
              </a:rPr>
              <a:t>∆ </a:t>
            </a:r>
            <a:r>
              <a:rPr lang="es-ES" sz="16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No se ha regulado si estas obligaciones deben remunerarse aunque en la práctica se desarrollan sin remuneración entre las partes.</a:t>
            </a:r>
            <a:endParaRPr lang="es-ES" sz="1600" b="1" u="sng" kern="0" dirty="0">
              <a:solidFill>
                <a:schemeClr val="tx1"/>
              </a:solidFill>
              <a:latin typeface="Liberation Sans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297" y="324472"/>
            <a:ext cx="8820023" cy="478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68426" y="408607"/>
            <a:ext cx="852850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i="1" dirty="0">
                <a:solidFill>
                  <a:schemeClr val="bg1"/>
                </a:solidFill>
              </a:rPr>
              <a:t>MUST CARRY </a:t>
            </a:r>
            <a:r>
              <a:rPr lang="es-ES" sz="2000" dirty="0">
                <a:solidFill>
                  <a:schemeClr val="bg1"/>
                </a:solidFill>
              </a:rPr>
              <a:t>EN LAS DIFERENTES JURISDICCIONES</a:t>
            </a:r>
            <a:endParaRPr sz="2000" dirty="0">
              <a:latin typeface="Carlito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2783" y="404723"/>
            <a:ext cx="324485" cy="3244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62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60"/>
              </a:spcBef>
            </a:pPr>
            <a:r>
              <a:rPr lang="es-ES" sz="2000" b="1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4</a:t>
            </a:r>
            <a:endParaRPr lang="es-ES" sz="2000" dirty="0">
              <a:latin typeface="Liberation Sans Narrow"/>
              <a:cs typeface="Liberation Sans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5726" y="2062098"/>
            <a:ext cx="2286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¿Plazo para </a:t>
            </a:r>
            <a:r>
              <a:rPr sz="18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la</a:t>
            </a:r>
            <a:r>
              <a:rPr sz="1800" b="1" spc="-1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inversión?</a:t>
            </a:r>
            <a:endParaRPr sz="1800" dirty="0">
              <a:latin typeface="Liberation Sans Narrow"/>
              <a:cs typeface="Liberation Sans Narrow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17" name="2 Marcador de texto"/>
          <p:cNvSpPr>
            <a:spLocks noGrp="1"/>
          </p:cNvSpPr>
          <p:nvPr>
            <p:ph type="body" idx="1"/>
          </p:nvPr>
        </p:nvSpPr>
        <p:spPr>
          <a:xfrm>
            <a:off x="272783" y="1219200"/>
            <a:ext cx="8642617" cy="4924425"/>
          </a:xfrm>
        </p:spPr>
        <p:txBody>
          <a:bodyPr/>
          <a:lstStyle/>
          <a:p>
            <a:pPr marL="114300" indent="0" algn="ctr">
              <a:spcAft>
                <a:spcPts val="300"/>
              </a:spcAft>
              <a:buNone/>
            </a:pPr>
            <a:r>
              <a:rPr lang="es-ES" b="1" u="sng" dirty="0" smtClean="0"/>
              <a:t>ALEMANIA</a:t>
            </a:r>
          </a:p>
          <a:p>
            <a:pPr marL="114300" indent="0" algn="just">
              <a:buNone/>
            </a:pPr>
            <a:r>
              <a:rPr lang="es-ES" dirty="0" smtClean="0">
                <a:solidFill>
                  <a:srgbClr val="C00000"/>
                </a:solidFill>
                <a:cs typeface="Courier New"/>
              </a:rPr>
              <a:t>∆</a:t>
            </a:r>
            <a:r>
              <a:rPr lang="es-ES" dirty="0" smtClean="0">
                <a:solidFill>
                  <a:schemeClr val="tx1"/>
                </a:solidFill>
                <a:cs typeface="Courier New"/>
              </a:rPr>
              <a:t> </a:t>
            </a:r>
            <a:r>
              <a:rPr lang="es-ES" dirty="0" smtClean="0">
                <a:cs typeface="Courier New"/>
              </a:rPr>
              <a:t>C</a:t>
            </a:r>
            <a:r>
              <a:rPr lang="es-ES" dirty="0" smtClean="0"/>
              <a:t>ada </a:t>
            </a:r>
            <a:r>
              <a:rPr lang="es-ES" dirty="0" err="1" smtClean="0"/>
              <a:t>Länd</a:t>
            </a:r>
            <a:r>
              <a:rPr lang="es-ES" dirty="0" smtClean="0"/>
              <a:t> ostenta competencias para configurar la obligación de </a:t>
            </a:r>
            <a:r>
              <a:rPr lang="es-ES" i="1" dirty="0" err="1" smtClean="0"/>
              <a:t>must</a:t>
            </a:r>
            <a:r>
              <a:rPr lang="es-ES" i="1" dirty="0" smtClean="0"/>
              <a:t> </a:t>
            </a:r>
            <a:r>
              <a:rPr lang="es-ES" i="1" dirty="0" err="1" smtClean="0"/>
              <a:t>carry</a:t>
            </a:r>
            <a:r>
              <a:rPr lang="es-ES" i="1" dirty="0" smtClean="0"/>
              <a:t> </a:t>
            </a:r>
            <a:r>
              <a:rPr lang="es-ES" dirty="0" smtClean="0"/>
              <a:t>en su territorio de conformidad con lo establecido en el Tratado Interestatal sobre radiodifusión y televisión (</a:t>
            </a:r>
            <a:r>
              <a:rPr lang="es-ES" i="1" dirty="0" err="1" smtClean="0"/>
              <a:t>Rundfunkstaatsvertrag</a:t>
            </a:r>
            <a:r>
              <a:rPr lang="es-ES" dirty="0" smtClean="0"/>
              <a:t>).</a:t>
            </a:r>
            <a:endParaRPr lang="es-ES" dirty="0" smtClean="0">
              <a:cs typeface="Courier New"/>
            </a:endParaRPr>
          </a:p>
          <a:p>
            <a:pPr marL="114300" indent="0" algn="just">
              <a:buNone/>
            </a:pPr>
            <a:r>
              <a:rPr lang="es-ES" dirty="0" smtClean="0">
                <a:solidFill>
                  <a:srgbClr val="C00000"/>
                </a:solidFill>
                <a:cs typeface="Courier New"/>
              </a:rPr>
              <a:t>∆</a:t>
            </a:r>
            <a:r>
              <a:rPr lang="es-ES" dirty="0" smtClean="0">
                <a:solidFill>
                  <a:schemeClr val="accent5"/>
                </a:solidFill>
                <a:cs typeface="Courier New"/>
              </a:rPr>
              <a:t> </a:t>
            </a:r>
            <a:r>
              <a:rPr lang="es-ES" dirty="0" smtClean="0">
                <a:cs typeface="Courier New"/>
              </a:rPr>
              <a:t>No</a:t>
            </a:r>
            <a:r>
              <a:rPr lang="es-ES" dirty="0" smtClean="0"/>
              <a:t> </a:t>
            </a:r>
            <a:r>
              <a:rPr lang="es-ES" dirty="0"/>
              <a:t>existen normas específicas que determinen una obligación correlativa de </a:t>
            </a:r>
            <a:r>
              <a:rPr lang="es-ES" i="1" dirty="0" err="1">
                <a:solidFill>
                  <a:schemeClr val="tx1"/>
                </a:solidFill>
                <a:cs typeface="Courier New"/>
              </a:rPr>
              <a:t>must</a:t>
            </a:r>
            <a:r>
              <a:rPr lang="es-ES" i="1" dirty="0">
                <a:solidFill>
                  <a:schemeClr val="tx1"/>
                </a:solidFill>
                <a:cs typeface="Courier New"/>
              </a:rPr>
              <a:t> </a:t>
            </a:r>
            <a:r>
              <a:rPr lang="es-ES" i="1" dirty="0" err="1">
                <a:solidFill>
                  <a:schemeClr val="tx1"/>
                </a:solidFill>
                <a:cs typeface="Courier New"/>
              </a:rPr>
              <a:t>offer</a:t>
            </a:r>
            <a:r>
              <a:rPr lang="es-ES" dirty="0" smtClean="0">
                <a:solidFill>
                  <a:schemeClr val="tx1"/>
                </a:solidFill>
                <a:cs typeface="Courier New"/>
              </a:rPr>
              <a:t>. </a:t>
            </a:r>
          </a:p>
          <a:p>
            <a:pPr marL="114300" indent="0" algn="just">
              <a:buNone/>
            </a:pPr>
            <a:r>
              <a:rPr lang="es-ES" dirty="0">
                <a:solidFill>
                  <a:srgbClr val="C00000"/>
                </a:solidFill>
                <a:cs typeface="Courier New"/>
              </a:rPr>
              <a:t>∆</a:t>
            </a:r>
            <a:r>
              <a:rPr lang="es-ES" dirty="0">
                <a:solidFill>
                  <a:schemeClr val="accent5"/>
                </a:solidFill>
                <a:cs typeface="Courier New"/>
              </a:rPr>
              <a:t> </a:t>
            </a:r>
            <a:r>
              <a:rPr lang="es-ES" dirty="0" smtClean="0"/>
              <a:t>Se </a:t>
            </a:r>
            <a:r>
              <a:rPr lang="es-ES" dirty="0"/>
              <a:t>impone la obligación del </a:t>
            </a:r>
            <a:r>
              <a:rPr lang="es-ES" i="1" dirty="0" err="1" smtClean="0"/>
              <a:t>must</a:t>
            </a:r>
            <a:r>
              <a:rPr lang="es-ES" i="1" dirty="0" smtClean="0"/>
              <a:t> </a:t>
            </a:r>
            <a:r>
              <a:rPr lang="es-ES" i="1" dirty="0" err="1" smtClean="0"/>
              <a:t>carry</a:t>
            </a:r>
            <a:r>
              <a:rPr lang="es-ES" dirty="0" smtClean="0"/>
              <a:t> </a:t>
            </a:r>
            <a:r>
              <a:rPr lang="es-ES" dirty="0"/>
              <a:t>a todos los operadores de plataformas de pago que superen determinado número de suscriptores</a:t>
            </a:r>
            <a:r>
              <a:rPr lang="es-ES" dirty="0" smtClean="0"/>
              <a:t>.</a:t>
            </a:r>
            <a:endParaRPr lang="es-ES" dirty="0" smtClean="0">
              <a:solidFill>
                <a:schemeClr val="tx1"/>
              </a:solidFill>
              <a:cs typeface="Courier New"/>
            </a:endParaRPr>
          </a:p>
          <a:p>
            <a:pPr marL="114300" indent="0" algn="just">
              <a:buNone/>
            </a:pPr>
            <a:r>
              <a:rPr lang="es-ES" dirty="0" smtClean="0">
                <a:solidFill>
                  <a:srgbClr val="C00000"/>
                </a:solidFill>
                <a:cs typeface="Courier New"/>
              </a:rPr>
              <a:t>∆ </a:t>
            </a:r>
            <a:r>
              <a:rPr lang="es-ES" dirty="0" smtClean="0">
                <a:solidFill>
                  <a:schemeClr val="tx1"/>
                </a:solidFill>
                <a:cs typeface="Courier New"/>
              </a:rPr>
              <a:t>Actualmente, los operadores </a:t>
            </a:r>
            <a:r>
              <a:rPr lang="es-ES" dirty="0"/>
              <a:t>de plataformas por suscripción son retribuidos económicamente por los operadores de televisión en </a:t>
            </a:r>
            <a:r>
              <a:rPr lang="es-ES" dirty="0" smtClean="0"/>
              <a:t>abierto.</a:t>
            </a:r>
          </a:p>
          <a:p>
            <a:pPr marL="114300" indent="0" algn="just">
              <a:buNone/>
            </a:pPr>
            <a:r>
              <a:rPr lang="es-ES" dirty="0" smtClean="0">
                <a:solidFill>
                  <a:srgbClr val="C00000"/>
                </a:solidFill>
                <a:cs typeface="Courier New"/>
              </a:rPr>
              <a:t>∆</a:t>
            </a:r>
            <a:r>
              <a:rPr lang="es-ES" dirty="0" smtClean="0">
                <a:solidFill>
                  <a:schemeClr val="accent5"/>
                </a:solidFill>
                <a:cs typeface="Courier New"/>
              </a:rPr>
              <a:t> </a:t>
            </a:r>
            <a:r>
              <a:rPr lang="es-ES" dirty="0" smtClean="0">
                <a:solidFill>
                  <a:schemeClr val="tx1"/>
                </a:solidFill>
                <a:cs typeface="Courier New"/>
              </a:rPr>
              <a:t>En 2012, determinados operadores de televisión en abierto </a:t>
            </a:r>
            <a:r>
              <a:rPr lang="es-ES" dirty="0"/>
              <a:t>cancelaron los contratos de retransmisión que tenían suscritos con los operadores de plataformas por suscripción por </a:t>
            </a:r>
            <a:r>
              <a:rPr lang="es-ES" dirty="0" smtClean="0"/>
              <a:t>cable </a:t>
            </a:r>
            <a:r>
              <a:rPr lang="es-ES" dirty="0"/>
              <a:t>en virtud de los cuales pagaban para que sus canales fueran retransmitidos a través de las respectivas plataformas por </a:t>
            </a:r>
            <a:r>
              <a:rPr lang="es-ES" dirty="0" smtClean="0"/>
              <a:t>suscripción al entender que no debían hacer frente al pago de tales retribuciones.</a:t>
            </a:r>
          </a:p>
          <a:p>
            <a:pPr marL="114300" indent="0" algn="just">
              <a:buNone/>
            </a:pPr>
            <a:r>
              <a:rPr lang="es-ES" dirty="0" smtClean="0"/>
              <a:t>El Tribunal </a:t>
            </a:r>
            <a:r>
              <a:rPr lang="es-ES" dirty="0"/>
              <a:t>Superior Regional de </a:t>
            </a:r>
            <a:r>
              <a:rPr lang="es-ES" dirty="0" smtClean="0"/>
              <a:t>Düsseldorf falló que </a:t>
            </a:r>
            <a:r>
              <a:rPr lang="es-ES" dirty="0"/>
              <a:t>tanto los beneficiarios del </a:t>
            </a:r>
            <a:r>
              <a:rPr lang="es-ES" i="1" dirty="0" err="1"/>
              <a:t>must</a:t>
            </a:r>
            <a:r>
              <a:rPr lang="es-ES" i="1" dirty="0"/>
              <a:t> </a:t>
            </a:r>
            <a:r>
              <a:rPr lang="es-ES" i="1" dirty="0" err="1"/>
              <a:t>carry</a:t>
            </a:r>
            <a:r>
              <a:rPr lang="es-ES" dirty="0"/>
              <a:t> como las plataformas por suscripción se ven favorecidas por esta circunstancia. No obstante, </a:t>
            </a:r>
            <a:r>
              <a:rPr lang="es-ES" dirty="0" smtClean="0"/>
              <a:t>las </a:t>
            </a:r>
            <a:r>
              <a:rPr lang="es-ES" dirty="0"/>
              <a:t>ventajas económicas obtenidas por los beneficiarios del </a:t>
            </a:r>
            <a:r>
              <a:rPr lang="es-ES" i="1" dirty="0" err="1"/>
              <a:t>must</a:t>
            </a:r>
            <a:r>
              <a:rPr lang="es-ES" i="1" dirty="0"/>
              <a:t> </a:t>
            </a:r>
            <a:r>
              <a:rPr lang="es-ES" i="1" dirty="0" err="1"/>
              <a:t>carry</a:t>
            </a:r>
            <a:r>
              <a:rPr lang="es-ES" dirty="0"/>
              <a:t>, al incrementarse la difusión de su señal y obtener, con ello, mayores ingresos derivados de la publicidad, son superiores de las que pudieran obtener las plataformas por suscripción </a:t>
            </a:r>
            <a:r>
              <a:rPr lang="es-ES" dirty="0" smtClean="0"/>
              <a:t>obligadas. </a:t>
            </a:r>
          </a:p>
          <a:p>
            <a:pPr marL="114300" indent="0" algn="ctr">
              <a:buNone/>
            </a:pPr>
            <a:r>
              <a:rPr lang="es-ES" dirty="0">
                <a:solidFill>
                  <a:srgbClr val="C00000"/>
                </a:solidFill>
                <a:cs typeface="Courier New"/>
              </a:rPr>
              <a:t>∆ </a:t>
            </a:r>
            <a:r>
              <a:rPr lang="es-ES" dirty="0" smtClean="0"/>
              <a:t>Sentencia </a:t>
            </a:r>
            <a:r>
              <a:rPr lang="es-ES" dirty="0"/>
              <a:t>del </a:t>
            </a:r>
            <a:r>
              <a:rPr lang="es-ES" i="1" dirty="0" err="1"/>
              <a:t>Oberlandesgericht</a:t>
            </a:r>
            <a:r>
              <a:rPr lang="es-ES" i="1" dirty="0"/>
              <a:t> Düsseldorf</a:t>
            </a:r>
            <a:r>
              <a:rPr lang="es-ES" dirty="0"/>
              <a:t> de 12 de julio de </a:t>
            </a:r>
            <a:r>
              <a:rPr lang="es-ES" dirty="0" smtClean="0"/>
              <a:t>2017.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297" y="324472"/>
            <a:ext cx="8820023" cy="478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5800" y="403572"/>
            <a:ext cx="746170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spc="-5" dirty="0">
                <a:solidFill>
                  <a:srgbClr val="FFFFFF"/>
                </a:solidFill>
                <a:cs typeface="Carlito"/>
              </a:rPr>
              <a:t>PRECEDENTES EN ESPAÑA</a:t>
            </a:r>
            <a:endParaRPr sz="2000" dirty="0">
              <a:cs typeface="Carlit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72783" y="404723"/>
            <a:ext cx="324485" cy="3244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62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60"/>
              </a:spcBef>
            </a:pPr>
            <a:r>
              <a:rPr lang="es-ES" sz="2000" b="1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4</a:t>
            </a:r>
            <a:endParaRPr lang="es-ES" sz="2000" dirty="0">
              <a:latin typeface="Liberation Sans Narrow"/>
              <a:cs typeface="Liberation Sans Narrow"/>
            </a:endParaRPr>
          </a:p>
        </p:txBody>
      </p:sp>
      <p:sp>
        <p:nvSpPr>
          <p:cNvPr id="9" name="3 Marcador de texto"/>
          <p:cNvSpPr txBox="1">
            <a:spLocks/>
          </p:cNvSpPr>
          <p:nvPr/>
        </p:nvSpPr>
        <p:spPr>
          <a:xfrm>
            <a:off x="3139424" y="938619"/>
            <a:ext cx="2956576" cy="5233580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 algn="ctr">
              <a:spcAft>
                <a:spcPts val="600"/>
              </a:spcAft>
            </a:pPr>
            <a:r>
              <a:rPr lang="es-ES" sz="1500" b="1" u="sng" kern="0" dirty="0" smtClean="0">
                <a:solidFill>
                  <a:sysClr val="windowText" lastClr="000000"/>
                </a:solidFill>
                <a:latin typeface="Liberation Sans Narrow"/>
              </a:rPr>
              <a:t>CNS/DTSA/234/16/ EXTENSIÓN COBERTURA NAVARRA</a:t>
            </a:r>
          </a:p>
          <a:p>
            <a:pPr marL="114300" algn="just"/>
            <a:r>
              <a:rPr lang="es-ES" sz="1500" kern="0" dirty="0" smtClean="0">
                <a:solidFill>
                  <a:srgbClr val="C00000"/>
                </a:solidFill>
                <a:latin typeface="Liberation Sans Narrow"/>
                <a:cs typeface="Courier New"/>
              </a:rPr>
              <a:t>∆</a:t>
            </a:r>
            <a:r>
              <a:rPr lang="es-ES" sz="1500" kern="0" dirty="0" smtClean="0">
                <a:solidFill>
                  <a:schemeClr val="accent5"/>
                </a:solidFill>
                <a:latin typeface="Liberation Sans Narrow"/>
                <a:cs typeface="Courier New"/>
              </a:rPr>
              <a:t> </a:t>
            </a:r>
            <a:r>
              <a:rPr lang="es-ES" sz="15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Consulta del Gobierno de Navarra a la CNMC. </a:t>
            </a:r>
          </a:p>
          <a:p>
            <a:pPr marL="114300" algn="just"/>
            <a:r>
              <a:rPr lang="es-ES" sz="1500" kern="0" dirty="0" smtClean="0">
                <a:solidFill>
                  <a:srgbClr val="C00000"/>
                </a:solidFill>
                <a:latin typeface="Liberation Sans Narrow"/>
                <a:cs typeface="Courier New"/>
              </a:rPr>
              <a:t>∆ </a:t>
            </a:r>
            <a:r>
              <a:rPr lang="es-ES" sz="15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Ciertos </a:t>
            </a:r>
            <a:r>
              <a:rPr lang="es-ES" sz="1500" kern="0" dirty="0" smtClean="0">
                <a:solidFill>
                  <a:sysClr val="windowText" lastClr="000000"/>
                </a:solidFill>
                <a:latin typeface="Liberation Sans Narrow"/>
              </a:rPr>
              <a:t>prestadores del servicio de comunicación audiovisual se negaron a ceder su señal de televisión para su posterior difusión por el operador de satélite</a:t>
            </a:r>
          </a:p>
          <a:p>
            <a:pPr marL="114300" algn="just"/>
            <a:r>
              <a:rPr lang="es-ES" sz="1500" kern="0" dirty="0" smtClean="0">
                <a:solidFill>
                  <a:srgbClr val="C00000"/>
                </a:solidFill>
                <a:latin typeface="Liberation Sans Narrow"/>
                <a:cs typeface="Courier New"/>
              </a:rPr>
              <a:t>∆</a:t>
            </a:r>
            <a:r>
              <a:rPr lang="es-ES" sz="1500" kern="0" dirty="0" smtClean="0">
                <a:solidFill>
                  <a:schemeClr val="accent5"/>
                </a:solidFill>
                <a:latin typeface="Liberation Sans Narrow"/>
                <a:cs typeface="Courier New"/>
              </a:rPr>
              <a:t> </a:t>
            </a:r>
            <a:r>
              <a:rPr lang="es-ES" sz="15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El Gobierno de Navarra consideraba que era obligatorio que cedieran su señal al operador de satélite.</a:t>
            </a:r>
          </a:p>
          <a:p>
            <a:pPr marL="114300" algn="just">
              <a:spcAft>
                <a:spcPts val="600"/>
              </a:spcAft>
            </a:pPr>
            <a:r>
              <a:rPr lang="es-ES" sz="1500" kern="0" dirty="0" smtClean="0">
                <a:solidFill>
                  <a:srgbClr val="C00000"/>
                </a:solidFill>
                <a:latin typeface="Liberation Sans Narrow"/>
                <a:cs typeface="Courier New"/>
              </a:rPr>
              <a:t>∆</a:t>
            </a:r>
            <a:r>
              <a:rPr lang="es-ES" sz="1500" kern="0" dirty="0" smtClean="0">
                <a:solidFill>
                  <a:schemeClr val="accent5"/>
                </a:solidFill>
                <a:latin typeface="Liberation Sans Narrow"/>
                <a:cs typeface="Courier New"/>
              </a:rPr>
              <a:t> </a:t>
            </a:r>
            <a:r>
              <a:rPr lang="es-ES" sz="15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La CNMC aclaró que la obligación de </a:t>
            </a:r>
            <a:r>
              <a:rPr lang="es-ES" sz="1500" i="1" kern="0" dirty="0" err="1" smtClean="0">
                <a:solidFill>
                  <a:schemeClr val="tx1"/>
                </a:solidFill>
                <a:latin typeface="Liberation Sans Narrow"/>
                <a:cs typeface="Courier New"/>
              </a:rPr>
              <a:t>must</a:t>
            </a:r>
            <a:r>
              <a:rPr lang="es-ES" sz="1500" i="1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 </a:t>
            </a:r>
            <a:r>
              <a:rPr lang="es-ES" sz="1500" i="1" kern="0" dirty="0" err="1" smtClean="0">
                <a:solidFill>
                  <a:schemeClr val="tx1"/>
                </a:solidFill>
                <a:latin typeface="Liberation Sans Narrow"/>
                <a:cs typeface="Courier New"/>
              </a:rPr>
              <a:t>offer</a:t>
            </a:r>
            <a:r>
              <a:rPr lang="es-ES" sz="1500" i="1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 </a:t>
            </a:r>
            <a:r>
              <a:rPr lang="es-ES" sz="15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está sujeta a negociación entre las partes.</a:t>
            </a:r>
          </a:p>
          <a:p>
            <a:pPr marL="114300" algn="just"/>
            <a:endParaRPr lang="es-ES" sz="1400" kern="0" dirty="0">
              <a:solidFill>
                <a:schemeClr val="tx1"/>
              </a:solidFill>
              <a:latin typeface="Roboto Condensed"/>
              <a:cs typeface="Courier New"/>
            </a:endParaRPr>
          </a:p>
        </p:txBody>
      </p:sp>
      <p:sp>
        <p:nvSpPr>
          <p:cNvPr id="10" name="4 Marcador de texto"/>
          <p:cNvSpPr txBox="1">
            <a:spLocks/>
          </p:cNvSpPr>
          <p:nvPr/>
        </p:nvSpPr>
        <p:spPr>
          <a:xfrm>
            <a:off x="6251104" y="938618"/>
            <a:ext cx="2664296" cy="5233581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 algn="ctr">
              <a:spcAft>
                <a:spcPts val="600"/>
              </a:spcAft>
            </a:pPr>
            <a:r>
              <a:rPr lang="es-ES" sz="1500" b="1" u="sng" kern="0" dirty="0" smtClean="0">
                <a:solidFill>
                  <a:sysClr val="windowText" lastClr="000000"/>
                </a:solidFill>
                <a:latin typeface="Liberation Sans Narrow"/>
              </a:rPr>
              <a:t>CNS/DTSA/825/17 CRTVE/ CESIÓN CANALES</a:t>
            </a:r>
            <a:endParaRPr lang="es-ES" sz="1500" b="1" u="sng" kern="0" dirty="0">
              <a:solidFill>
                <a:sysClr val="windowText" lastClr="000000"/>
              </a:solidFill>
              <a:latin typeface="Liberation Sans Narrow"/>
            </a:endParaRPr>
          </a:p>
          <a:p>
            <a:pPr marL="114300" algn="just"/>
            <a:r>
              <a:rPr lang="es-ES" sz="1500" kern="0" dirty="0" smtClean="0">
                <a:solidFill>
                  <a:srgbClr val="C00000"/>
                </a:solidFill>
                <a:latin typeface="Liberation Sans Narrow"/>
                <a:cs typeface="Courier New"/>
              </a:rPr>
              <a:t>∆</a:t>
            </a:r>
            <a:r>
              <a:rPr lang="es-ES" sz="1500" kern="0" dirty="0" smtClean="0">
                <a:solidFill>
                  <a:schemeClr val="accent5"/>
                </a:solidFill>
                <a:latin typeface="Liberation Sans Narrow"/>
                <a:cs typeface="Courier New"/>
              </a:rPr>
              <a:t> </a:t>
            </a:r>
            <a:r>
              <a:rPr lang="es-ES" sz="15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Consulta de CRTVE a la CNMC sobre la cesión de sus canales a los operadores de plataformas por suscripción.</a:t>
            </a:r>
          </a:p>
          <a:p>
            <a:pPr marL="114300" algn="just"/>
            <a:r>
              <a:rPr lang="es-ES" sz="1500" kern="0" dirty="0" smtClean="0">
                <a:solidFill>
                  <a:srgbClr val="C00000"/>
                </a:solidFill>
                <a:latin typeface="Liberation Sans Narrow"/>
                <a:cs typeface="Courier New"/>
              </a:rPr>
              <a:t>∆</a:t>
            </a:r>
            <a:r>
              <a:rPr lang="es-ES" sz="1500" kern="0" dirty="0" smtClean="0">
                <a:solidFill>
                  <a:schemeClr val="accent5"/>
                </a:solidFill>
                <a:latin typeface="Liberation Sans Narrow"/>
                <a:cs typeface="Courier New"/>
              </a:rPr>
              <a:t> </a:t>
            </a:r>
            <a:r>
              <a:rPr lang="es-ES" sz="1500" kern="0" dirty="0" smtClean="0">
                <a:solidFill>
                  <a:schemeClr val="tx1"/>
                </a:solidFill>
                <a:latin typeface="Liberation Sans Narrow"/>
                <a:cs typeface="Courier New"/>
              </a:rPr>
              <a:t>La CNMC aclara que las plataformas por suscripción no están obligadas a emitir en las mismas condiciones que CRTVE por los elevados costes que supondría si bien no pueden alterar su contenido o explotarlo de forma distinta  obteniendo una ventaja competitiva.</a:t>
            </a:r>
          </a:p>
        </p:txBody>
      </p:sp>
      <p:sp>
        <p:nvSpPr>
          <p:cNvPr id="13" name="2 Marcador de texto"/>
          <p:cNvSpPr txBox="1">
            <a:spLocks/>
          </p:cNvSpPr>
          <p:nvPr/>
        </p:nvSpPr>
        <p:spPr>
          <a:xfrm>
            <a:off x="171297" y="931272"/>
            <a:ext cx="2800503" cy="524092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Roboto Condensed Light"/>
              <a:buChar char="▰"/>
              <a:defRPr sz="18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Roboto Condensed Light"/>
              <a:buChar char="▻"/>
              <a:defRPr sz="18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Roboto Condensed Light"/>
              <a:buChar char="▻"/>
              <a:defRPr sz="18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Roboto Condensed Light"/>
              <a:buChar char="▻"/>
              <a:defRPr sz="18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Roboto Condensed Light"/>
              <a:buChar char="▻"/>
              <a:defRPr sz="18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Roboto Condensed Light"/>
              <a:buChar char="▻"/>
              <a:defRPr sz="18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Roboto Condensed Light"/>
              <a:buChar char="▻"/>
              <a:defRPr sz="18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Roboto Condensed Light"/>
              <a:buChar char="▻"/>
              <a:defRPr sz="18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4"/>
              </a:buClr>
              <a:buSzPts val="1800"/>
              <a:buFont typeface="Roboto Condensed Light"/>
              <a:buChar char="▻"/>
              <a:defRPr sz="18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pPr marL="1143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7D3E6"/>
              </a:buClr>
              <a:buSzPts val="1800"/>
              <a:buFont typeface="Roboto Condensed Light"/>
              <a:buNone/>
              <a:tabLst/>
              <a:defRPr/>
            </a:pPr>
            <a:r>
              <a:rPr kumimoji="0" lang="es-ES" sz="1500" b="1" i="0" u="sng" strike="noStrike" kern="0" cap="none" spc="0" normalizeH="0" baseline="0" noProof="0" dirty="0" smtClean="0">
                <a:ln>
                  <a:noFill/>
                </a:ln>
                <a:solidFill>
                  <a:srgbClr val="263248"/>
                </a:solidFill>
                <a:effectLst/>
                <a:uLnTx/>
                <a:uFillTx/>
                <a:latin typeface="Liberation Sans Narrow"/>
                <a:sym typeface="Roboto Condensed Light"/>
              </a:rPr>
              <a:t>CNS/DTSA/018/15/ CRTVE</a:t>
            </a:r>
            <a:endParaRPr lang="es-ES" sz="1500" kern="0" dirty="0" smtClean="0">
              <a:solidFill>
                <a:srgbClr val="263248"/>
              </a:solidFill>
              <a:latin typeface="Liberation Sans Narrow"/>
              <a:cs typeface="Courier New"/>
            </a:endParaRPr>
          </a:p>
          <a:p>
            <a:pPr marL="1143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7D3E6"/>
              </a:buClr>
              <a:buSzPts val="1800"/>
              <a:buFont typeface="Roboto Condensed Light"/>
              <a:buNone/>
              <a:tabLst/>
              <a:defRPr/>
            </a:pPr>
            <a:r>
              <a:rPr kumimoji="0" lang="es-E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iberation Sans Narrow"/>
                <a:cs typeface="Courier New"/>
                <a:sym typeface="Roboto Condensed Light"/>
              </a:rPr>
              <a:t>∆</a:t>
            </a:r>
            <a:r>
              <a:rPr kumimoji="0" lang="es-E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FF9800"/>
                </a:solidFill>
                <a:effectLst/>
                <a:uLnTx/>
                <a:uFillTx/>
                <a:latin typeface="Liberation Sans Narrow"/>
                <a:cs typeface="Courier New"/>
                <a:sym typeface="Roboto Condensed Light"/>
              </a:rPr>
              <a:t> </a:t>
            </a:r>
            <a:r>
              <a:rPr kumimoji="0" lang="es-E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263248"/>
                </a:solidFill>
                <a:effectLst/>
                <a:uLnTx/>
                <a:uFillTx/>
                <a:latin typeface="Liberation Sans Narrow"/>
                <a:cs typeface="Courier New"/>
                <a:sym typeface="Roboto Condensed Light"/>
              </a:rPr>
              <a:t>Consulta de CRTVE a la CNMC en relación con el artículo 31 de la LGCA.</a:t>
            </a:r>
          </a:p>
          <a:p>
            <a:pPr marL="1143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7D3E6"/>
              </a:buClr>
              <a:buSzPts val="1800"/>
              <a:buFont typeface="Roboto Condensed Light"/>
              <a:buNone/>
              <a:tabLst/>
              <a:defRPr/>
            </a:pPr>
            <a:r>
              <a:rPr kumimoji="0" lang="es-E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iberation Sans Narrow"/>
                <a:cs typeface="Courier New"/>
                <a:sym typeface="Roboto Condensed Light"/>
              </a:rPr>
              <a:t>∆ </a:t>
            </a:r>
            <a:r>
              <a:rPr kumimoji="0" lang="es-E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263248"/>
                </a:solidFill>
                <a:effectLst/>
                <a:uLnTx/>
                <a:uFillTx/>
                <a:latin typeface="Liberation Sans Narrow"/>
                <a:cs typeface="Courier New"/>
                <a:sym typeface="Roboto Condensed Light"/>
              </a:rPr>
              <a:t>CRTVE solicitaba aclaración sobre el alcance objetivo de la obligatoriedad de la cesión de sus canales.</a:t>
            </a:r>
          </a:p>
          <a:p>
            <a:pPr marL="1143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7D3E6"/>
              </a:buClr>
              <a:buSzPts val="1800"/>
              <a:buFont typeface="Roboto Condensed Light"/>
              <a:buNone/>
              <a:tabLst/>
              <a:defRPr/>
            </a:pPr>
            <a:r>
              <a:rPr kumimoji="0" lang="es-E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iberation Sans Narrow"/>
                <a:cs typeface="Courier New"/>
                <a:sym typeface="Roboto Condensed Light"/>
              </a:rPr>
              <a:t>∆</a:t>
            </a:r>
            <a:r>
              <a:rPr kumimoji="0" lang="es-E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FF9800"/>
                </a:solidFill>
                <a:effectLst/>
                <a:uLnTx/>
                <a:uFillTx/>
                <a:latin typeface="Liberation Sans Narrow"/>
                <a:cs typeface="Courier New"/>
                <a:sym typeface="Roboto Condensed Light"/>
              </a:rPr>
              <a:t> </a:t>
            </a:r>
            <a:r>
              <a:rPr kumimoji="0" lang="es-E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263248"/>
                </a:solidFill>
                <a:effectLst/>
                <a:uLnTx/>
                <a:uFillTx/>
                <a:latin typeface="Liberation Sans Narrow"/>
                <a:cs typeface="Courier New"/>
                <a:sym typeface="Roboto Condensed Light"/>
              </a:rPr>
              <a:t>La CNMC determinó que la obligación de </a:t>
            </a:r>
            <a:r>
              <a:rPr kumimoji="0" lang="es-ES" sz="15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263248"/>
                </a:solidFill>
                <a:effectLst/>
                <a:uLnTx/>
                <a:uFillTx/>
                <a:latin typeface="Liberation Sans Narrow"/>
                <a:cs typeface="Courier New"/>
                <a:sym typeface="Roboto Condensed Light"/>
              </a:rPr>
              <a:t>must</a:t>
            </a:r>
            <a:r>
              <a:rPr kumimoji="0" lang="es-ES" sz="1500" b="0" i="1" u="none" strike="noStrike" kern="0" cap="none" spc="0" normalizeH="0" baseline="0" noProof="0" dirty="0" smtClean="0">
                <a:ln>
                  <a:noFill/>
                </a:ln>
                <a:solidFill>
                  <a:srgbClr val="263248"/>
                </a:solidFill>
                <a:effectLst/>
                <a:uLnTx/>
                <a:uFillTx/>
                <a:latin typeface="Liberation Sans Narrow"/>
                <a:cs typeface="Courier New"/>
                <a:sym typeface="Roboto Condensed Light"/>
              </a:rPr>
              <a:t> </a:t>
            </a:r>
            <a:r>
              <a:rPr kumimoji="0" lang="es-ES" sz="15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263248"/>
                </a:solidFill>
                <a:effectLst/>
                <a:uLnTx/>
                <a:uFillTx/>
                <a:latin typeface="Liberation Sans Narrow"/>
                <a:cs typeface="Courier New"/>
                <a:sym typeface="Roboto Condensed Light"/>
              </a:rPr>
              <a:t>offer</a:t>
            </a:r>
            <a:r>
              <a:rPr kumimoji="0" lang="es-ES" sz="1500" b="0" i="1" u="none" strike="noStrike" kern="0" cap="none" spc="0" normalizeH="0" baseline="0" noProof="0" dirty="0" smtClean="0">
                <a:ln>
                  <a:noFill/>
                </a:ln>
                <a:solidFill>
                  <a:srgbClr val="263248"/>
                </a:solidFill>
                <a:effectLst/>
                <a:uLnTx/>
                <a:uFillTx/>
                <a:latin typeface="Liberation Sans Narrow"/>
                <a:cs typeface="Courier New"/>
                <a:sym typeface="Roboto Condensed Light"/>
              </a:rPr>
              <a:t> </a:t>
            </a:r>
            <a:r>
              <a:rPr kumimoji="0" lang="es-E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263248"/>
                </a:solidFill>
                <a:effectLst/>
                <a:uLnTx/>
                <a:uFillTx/>
                <a:latin typeface="Liberation Sans Narrow"/>
                <a:cs typeface="Courier New"/>
                <a:sym typeface="Roboto Condensed Light"/>
              </a:rPr>
              <a:t>gratuita a la que está sujeta CRTVE únicamente se refiere a la cesión de carácter lineal. En caso contrario, las partes podrán pactar una contraprestación económica.</a:t>
            </a:r>
            <a:endParaRPr kumimoji="0" lang="es-ES" sz="1500" b="0" i="0" u="none" strike="noStrike" kern="0" cap="none" spc="0" normalizeH="0" baseline="0" noProof="0" dirty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Liberation Sans Narrow"/>
              <a:sym typeface="Roboto Condensed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ctrTitle"/>
          </p:nvPr>
        </p:nvSpPr>
        <p:spPr>
          <a:xfrm>
            <a:off x="5029200" y="3276600"/>
            <a:ext cx="4114800" cy="685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es-ES" spc="-5" dirty="0" smtClean="0">
                <a:solidFill>
                  <a:srgbClr val="99001F"/>
                </a:solidFill>
                <a:latin typeface="Liberation Sans Narrow"/>
              </a:rPr>
              <a:t>CONCLUSIONES</a:t>
            </a:r>
            <a:endParaRPr lang="es-ES" dirty="0"/>
          </a:p>
        </p:txBody>
      </p:sp>
      <p:sp>
        <p:nvSpPr>
          <p:cNvPr id="93" name="Google Shape;93;p17"/>
          <p:cNvSpPr/>
          <p:nvPr/>
        </p:nvSpPr>
        <p:spPr>
          <a:xfrm>
            <a:off x="1789899" y="2091067"/>
            <a:ext cx="1030250" cy="340213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1400" b="1" kern="0" dirty="0" smtClean="0">
                <a:solidFill>
                  <a:srgbClr val="FFFFFF"/>
                </a:solidFill>
                <a:latin typeface="Encode Sans Semi Condensed"/>
                <a:cs typeface="Arial"/>
                <a:sym typeface="Arial"/>
              </a:rPr>
              <a:t>5</a:t>
            </a:r>
            <a:endParaRPr sz="1400" b="1" kern="0" dirty="0">
              <a:solidFill>
                <a:srgbClr val="FFFFFF"/>
              </a:solidFill>
              <a:latin typeface="Encode Sans Semi Condensed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9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171297" y="324472"/>
            <a:ext cx="8820023" cy="478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/>
          <p:cNvSpPr txBox="1">
            <a:spLocks noGrp="1"/>
          </p:cNvSpPr>
          <p:nvPr>
            <p:ph type="title"/>
          </p:nvPr>
        </p:nvSpPr>
        <p:spPr>
          <a:xfrm>
            <a:off x="685800" y="403572"/>
            <a:ext cx="746170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spc="-5" dirty="0" smtClean="0">
                <a:solidFill>
                  <a:srgbClr val="FFFFFF"/>
                </a:solidFill>
                <a:cs typeface="Carlito"/>
              </a:rPr>
              <a:t>CONCLUSIONES</a:t>
            </a:r>
            <a:endParaRPr sz="2000" dirty="0">
              <a:cs typeface="Carlit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4456176" y="6513982"/>
            <a:ext cx="231775" cy="18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86334" y="6573470"/>
            <a:ext cx="704215" cy="15684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272783" y="404723"/>
            <a:ext cx="324485" cy="3244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62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60"/>
              </a:spcBef>
            </a:pPr>
            <a:r>
              <a:rPr lang="es-ES" sz="2000" b="1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5</a:t>
            </a:r>
            <a:endParaRPr lang="es-ES" sz="2000" dirty="0">
              <a:latin typeface="Liberation Sans Narrow"/>
              <a:cs typeface="Liberation Sans Narrow"/>
            </a:endParaRPr>
          </a:p>
        </p:txBody>
      </p:sp>
      <p:sp>
        <p:nvSpPr>
          <p:cNvPr id="12" name="11 Flecha derecha"/>
          <p:cNvSpPr/>
          <p:nvPr/>
        </p:nvSpPr>
        <p:spPr>
          <a:xfrm>
            <a:off x="353189" y="1752600"/>
            <a:ext cx="978408" cy="484632"/>
          </a:xfrm>
          <a:prstGeom prst="right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Flecha derecha"/>
          <p:cNvSpPr/>
          <p:nvPr/>
        </p:nvSpPr>
        <p:spPr>
          <a:xfrm>
            <a:off x="353189" y="2857688"/>
            <a:ext cx="980448" cy="484632"/>
          </a:xfrm>
          <a:prstGeom prst="right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"/>
          <p:cNvSpPr/>
          <p:nvPr/>
        </p:nvSpPr>
        <p:spPr>
          <a:xfrm>
            <a:off x="1514709" y="2857688"/>
            <a:ext cx="7016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 smtClean="0">
                <a:latin typeface="Liberation Sans Narrow"/>
              </a:rPr>
              <a:t>Por </a:t>
            </a:r>
            <a:r>
              <a:rPr lang="es-ES" b="1" dirty="0">
                <a:latin typeface="Liberation Sans Narrow"/>
              </a:rPr>
              <a:t>ello, la concesión de un título para poder emitir lleva aparejada una serie de </a:t>
            </a:r>
            <a:r>
              <a:rPr lang="es-ES" b="1" dirty="0" smtClean="0">
                <a:latin typeface="Liberation Sans Narrow"/>
              </a:rPr>
              <a:t>obligaciones (entre ellas, garantizar la cobertura nacional del servicio).</a:t>
            </a:r>
            <a:endParaRPr lang="es-ES" b="1" dirty="0">
              <a:latin typeface="Liberation Sans Narrow"/>
            </a:endParaRPr>
          </a:p>
        </p:txBody>
      </p:sp>
      <p:sp>
        <p:nvSpPr>
          <p:cNvPr id="15" name="14 Flecha derecha"/>
          <p:cNvSpPr/>
          <p:nvPr/>
        </p:nvSpPr>
        <p:spPr>
          <a:xfrm>
            <a:off x="353189" y="4419600"/>
            <a:ext cx="980448" cy="484632"/>
          </a:xfrm>
          <a:prstGeom prst="right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1463478" y="4325143"/>
            <a:ext cx="7016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 smtClean="0">
                <a:latin typeface="Liberation Sans Narrow"/>
              </a:rPr>
              <a:t>La obligación de </a:t>
            </a:r>
            <a:r>
              <a:rPr lang="es-ES" b="1" i="1" dirty="0" err="1" smtClean="0">
                <a:latin typeface="Liberation Sans Narrow"/>
              </a:rPr>
              <a:t>must</a:t>
            </a:r>
            <a:r>
              <a:rPr lang="es-ES" b="1" i="1" dirty="0" smtClean="0">
                <a:latin typeface="Liberation Sans Narrow"/>
              </a:rPr>
              <a:t> </a:t>
            </a:r>
            <a:r>
              <a:rPr lang="es-ES" b="1" i="1" dirty="0" err="1" smtClean="0">
                <a:latin typeface="Liberation Sans Narrow"/>
              </a:rPr>
              <a:t>carry</a:t>
            </a:r>
            <a:r>
              <a:rPr lang="es-ES" b="1" dirty="0" smtClean="0">
                <a:latin typeface="Liberation Sans Narrow"/>
              </a:rPr>
              <a:t> debe proteger los intereses públicos entre los que destacan el pluralismo informativo y garantizar el acceso y la cobertura total del servicio.</a:t>
            </a:r>
            <a:endParaRPr lang="es-ES" b="1" dirty="0">
              <a:latin typeface="Liberation Sans Narrow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1517665" y="1752600"/>
            <a:ext cx="7016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 smtClean="0">
                <a:latin typeface="Liberation Sans Narrow"/>
              </a:rPr>
              <a:t>La mayoría de jurisdicciones consideran que la televisión tiene naturaleza de servicio público</a:t>
            </a:r>
            <a:r>
              <a:rPr lang="es-ES" b="1" dirty="0" smtClean="0">
                <a:latin typeface="Roboto Condensed"/>
              </a:rPr>
              <a:t>.</a:t>
            </a:r>
            <a:endParaRPr lang="es-ES" b="1" dirty="0">
              <a:latin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40062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171297" y="324472"/>
            <a:ext cx="8820023" cy="478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/>
          <p:cNvSpPr txBox="1">
            <a:spLocks noGrp="1"/>
          </p:cNvSpPr>
          <p:nvPr>
            <p:ph type="title"/>
          </p:nvPr>
        </p:nvSpPr>
        <p:spPr>
          <a:xfrm>
            <a:off x="685800" y="403572"/>
            <a:ext cx="746170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spc="-5" dirty="0" smtClean="0">
                <a:solidFill>
                  <a:srgbClr val="FFFFFF"/>
                </a:solidFill>
                <a:cs typeface="Carlito"/>
              </a:rPr>
              <a:t>CONCLUSIONES</a:t>
            </a:r>
            <a:endParaRPr sz="2000" dirty="0">
              <a:cs typeface="Carlit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4456176" y="6513982"/>
            <a:ext cx="231775" cy="18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86334" y="6573470"/>
            <a:ext cx="704215" cy="15684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272783" y="404723"/>
            <a:ext cx="324485" cy="3244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62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60"/>
              </a:spcBef>
            </a:pPr>
            <a:r>
              <a:rPr lang="es-ES" sz="2000" b="1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5</a:t>
            </a:r>
            <a:endParaRPr lang="es-ES" sz="2000" dirty="0">
              <a:latin typeface="Liberation Sans Narrow"/>
              <a:cs typeface="Liberation Sans Narrow"/>
            </a:endParaRPr>
          </a:p>
        </p:txBody>
      </p:sp>
      <p:sp>
        <p:nvSpPr>
          <p:cNvPr id="9" name="8 Flecha derecha"/>
          <p:cNvSpPr/>
          <p:nvPr/>
        </p:nvSpPr>
        <p:spPr>
          <a:xfrm>
            <a:off x="353189" y="1833449"/>
            <a:ext cx="978408" cy="484632"/>
          </a:xfrm>
          <a:prstGeom prst="right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derecha"/>
          <p:cNvSpPr/>
          <p:nvPr/>
        </p:nvSpPr>
        <p:spPr>
          <a:xfrm>
            <a:off x="353189" y="2857688"/>
            <a:ext cx="980448" cy="484632"/>
          </a:xfrm>
          <a:prstGeom prst="right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1514709" y="2857688"/>
            <a:ext cx="7016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 smtClean="0">
                <a:latin typeface="Roboto Condensed"/>
              </a:rPr>
              <a:t>La obligación de </a:t>
            </a:r>
            <a:r>
              <a:rPr lang="es-ES" b="1" i="1" dirty="0" err="1" smtClean="0">
                <a:latin typeface="Roboto Condensed"/>
              </a:rPr>
              <a:t>must</a:t>
            </a:r>
            <a:r>
              <a:rPr lang="es-ES" b="1" i="1" dirty="0" smtClean="0">
                <a:latin typeface="Roboto Condensed"/>
              </a:rPr>
              <a:t> </a:t>
            </a:r>
            <a:r>
              <a:rPr lang="es-ES" b="1" i="1" dirty="0" err="1" smtClean="0">
                <a:latin typeface="Roboto Condensed"/>
              </a:rPr>
              <a:t>offer</a:t>
            </a:r>
            <a:r>
              <a:rPr lang="es-ES" b="1" i="1" dirty="0" smtClean="0">
                <a:latin typeface="Roboto Condensed"/>
              </a:rPr>
              <a:t> </a:t>
            </a:r>
            <a:r>
              <a:rPr lang="es-ES" b="1" dirty="0" smtClean="0">
                <a:latin typeface="Roboto Condensed"/>
              </a:rPr>
              <a:t>es consustancial a la de </a:t>
            </a:r>
            <a:r>
              <a:rPr lang="es-ES" b="1" i="1" dirty="0" err="1" smtClean="0">
                <a:latin typeface="Roboto Condensed"/>
              </a:rPr>
              <a:t>must</a:t>
            </a:r>
            <a:r>
              <a:rPr lang="es-ES" b="1" i="1" dirty="0" smtClean="0">
                <a:latin typeface="Roboto Condensed"/>
              </a:rPr>
              <a:t> </a:t>
            </a:r>
            <a:r>
              <a:rPr lang="es-ES" b="1" i="1" dirty="0" err="1" smtClean="0">
                <a:latin typeface="Roboto Condensed"/>
              </a:rPr>
              <a:t>carry</a:t>
            </a:r>
            <a:r>
              <a:rPr lang="es-ES" b="1" i="1" dirty="0" smtClean="0">
                <a:latin typeface="Roboto Condensed"/>
              </a:rPr>
              <a:t>.</a:t>
            </a:r>
            <a:r>
              <a:rPr lang="es-ES" b="1" dirty="0" smtClean="0">
                <a:latin typeface="Roboto Condensed"/>
              </a:rPr>
              <a:t> </a:t>
            </a:r>
            <a:endParaRPr lang="es-ES" b="1" dirty="0">
              <a:latin typeface="Roboto Condensed"/>
            </a:endParaRPr>
          </a:p>
        </p:txBody>
      </p:sp>
      <p:sp>
        <p:nvSpPr>
          <p:cNvPr id="12" name="11 Flecha derecha"/>
          <p:cNvSpPr/>
          <p:nvPr/>
        </p:nvSpPr>
        <p:spPr>
          <a:xfrm>
            <a:off x="353189" y="4114800"/>
            <a:ext cx="980448" cy="484632"/>
          </a:xfrm>
          <a:prstGeom prst="right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1463478" y="3962400"/>
            <a:ext cx="707092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 smtClean="0">
                <a:latin typeface="Roboto Condensed"/>
              </a:rPr>
              <a:t>Tanto los operadores de televisión en abierto como las plataformas por suscripción asumen obligaciones pero también beneficios: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b="1" dirty="0" smtClean="0">
                <a:latin typeface="Roboto Condensed"/>
              </a:rPr>
              <a:t>Los operadores de televisión en abierto amplían su cobertura.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b="1" dirty="0" smtClean="0">
                <a:latin typeface="Roboto Condensed"/>
              </a:rPr>
              <a:t>Los operadores de plataformas por suscripción amplían su parrilla.</a:t>
            </a:r>
            <a:endParaRPr lang="es-ES" b="1" dirty="0">
              <a:latin typeface="Liberation Sans Narrow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1517665" y="1752600"/>
            <a:ext cx="7016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 smtClean="0">
                <a:latin typeface="Roboto Condensed"/>
              </a:rPr>
              <a:t>La obligación de </a:t>
            </a:r>
            <a:r>
              <a:rPr lang="es-ES" b="1" i="1" dirty="0" err="1" smtClean="0">
                <a:latin typeface="Roboto Condensed"/>
              </a:rPr>
              <a:t>must</a:t>
            </a:r>
            <a:r>
              <a:rPr lang="es-ES" b="1" i="1" dirty="0" smtClean="0">
                <a:latin typeface="Roboto Condensed"/>
              </a:rPr>
              <a:t> </a:t>
            </a:r>
            <a:r>
              <a:rPr lang="es-ES" b="1" i="1" dirty="0" err="1" smtClean="0">
                <a:latin typeface="Roboto Condensed"/>
              </a:rPr>
              <a:t>carry</a:t>
            </a:r>
            <a:r>
              <a:rPr lang="es-ES" b="1" i="1" dirty="0" smtClean="0">
                <a:latin typeface="Roboto Condensed"/>
              </a:rPr>
              <a:t> </a:t>
            </a:r>
            <a:r>
              <a:rPr lang="es-ES" b="1" dirty="0" smtClean="0">
                <a:latin typeface="Roboto Condensed"/>
              </a:rPr>
              <a:t>debe ser necesaria y proporcional al objetivo perseguido.</a:t>
            </a:r>
            <a:endParaRPr lang="es-ES" b="1" dirty="0">
              <a:latin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66664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171297" y="324472"/>
            <a:ext cx="8820023" cy="478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/>
          <p:cNvSpPr txBox="1">
            <a:spLocks noGrp="1"/>
          </p:cNvSpPr>
          <p:nvPr>
            <p:ph type="title"/>
          </p:nvPr>
        </p:nvSpPr>
        <p:spPr>
          <a:xfrm>
            <a:off x="685800" y="403572"/>
            <a:ext cx="746170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spc="-5" dirty="0" smtClean="0">
                <a:solidFill>
                  <a:srgbClr val="FFFFFF"/>
                </a:solidFill>
                <a:cs typeface="Carlito"/>
              </a:rPr>
              <a:t>CONCLUSIONES</a:t>
            </a:r>
            <a:endParaRPr sz="2000" dirty="0">
              <a:cs typeface="Carlit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4456176" y="6513982"/>
            <a:ext cx="231775" cy="18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86334" y="6573470"/>
            <a:ext cx="704215" cy="15684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272783" y="404723"/>
            <a:ext cx="324485" cy="3244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62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60"/>
              </a:spcBef>
            </a:pPr>
            <a:r>
              <a:rPr lang="es-ES" sz="2000" b="1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5</a:t>
            </a:r>
            <a:endParaRPr lang="es-ES" sz="2000" dirty="0">
              <a:latin typeface="Liberation Sans Narrow"/>
              <a:cs typeface="Liberation Sans Narrow"/>
            </a:endParaRPr>
          </a:p>
        </p:txBody>
      </p:sp>
      <p:sp>
        <p:nvSpPr>
          <p:cNvPr id="9" name="8 Flecha derecha"/>
          <p:cNvSpPr/>
          <p:nvPr/>
        </p:nvSpPr>
        <p:spPr>
          <a:xfrm>
            <a:off x="353189" y="1256858"/>
            <a:ext cx="978408" cy="484632"/>
          </a:xfrm>
          <a:prstGeom prst="right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derecha"/>
          <p:cNvSpPr/>
          <p:nvPr/>
        </p:nvSpPr>
        <p:spPr>
          <a:xfrm>
            <a:off x="353189" y="2868168"/>
            <a:ext cx="980448" cy="484632"/>
          </a:xfrm>
          <a:prstGeom prst="right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1463478" y="1066800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latin typeface="Liberation Sans Narrow"/>
              </a:rPr>
              <a:t>A nivel comunitario, las Directivas al respecto dejan abierta la posibilidad de contraprestación económica a la legislación de cada Estado Miembro si bien únicamente prevén una remuneración a favor de las plataformas por suscripción.</a:t>
            </a:r>
            <a:endParaRPr lang="es-ES" b="1" dirty="0">
              <a:latin typeface="Liberation Sans Narrow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426568" y="2514600"/>
            <a:ext cx="7488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latin typeface="Liberation Sans Narrow"/>
              </a:rPr>
              <a:t>La Corte Constitucional Colombiana ha declarado la validez de la obligación de </a:t>
            </a:r>
            <a:r>
              <a:rPr lang="es-ES" b="1" i="1" dirty="0" err="1" smtClean="0">
                <a:latin typeface="Liberation Sans Narrow"/>
              </a:rPr>
              <a:t>must</a:t>
            </a:r>
            <a:r>
              <a:rPr lang="es-ES" b="1" i="1" dirty="0" smtClean="0">
                <a:latin typeface="Liberation Sans Narrow"/>
              </a:rPr>
              <a:t> </a:t>
            </a:r>
            <a:r>
              <a:rPr lang="es-ES" b="1" i="1" dirty="0" err="1" smtClean="0">
                <a:latin typeface="Liberation Sans Narrow"/>
              </a:rPr>
              <a:t>carry</a:t>
            </a:r>
            <a:r>
              <a:rPr lang="es-ES" b="1" dirty="0" smtClean="0">
                <a:latin typeface="Liberation Sans Narrow"/>
              </a:rPr>
              <a:t> al considerar que si bien implicaba una limitación a la libertad económica de los operadores de plataformas por suscripción generaba beneficios para ambas partes, existiendo un equilibro entre las cargas y beneficios derivados de esta obligación sin necesidad de contraprestación económica a favor de ninguno de los operadores.</a:t>
            </a:r>
          </a:p>
          <a:p>
            <a:endParaRPr lang="es-ES" b="1" dirty="0" smtClean="0"/>
          </a:p>
        </p:txBody>
      </p:sp>
      <p:sp>
        <p:nvSpPr>
          <p:cNvPr id="17" name="16 CuadroTexto"/>
          <p:cNvSpPr txBox="1"/>
          <p:nvPr/>
        </p:nvSpPr>
        <p:spPr>
          <a:xfrm>
            <a:off x="2362200" y="4545182"/>
            <a:ext cx="5314212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rgbClr val="C00000"/>
                </a:solidFill>
                <a:latin typeface="Roboto Condensed"/>
                <a:cs typeface="Courier New"/>
              </a:rPr>
              <a:t>∆</a:t>
            </a:r>
            <a:r>
              <a:rPr lang="es-ES" sz="1400" dirty="0">
                <a:solidFill>
                  <a:schemeClr val="accent5"/>
                </a:solidFill>
                <a:latin typeface="Roboto Condensed"/>
                <a:cs typeface="Courier New"/>
              </a:rPr>
              <a:t> </a:t>
            </a:r>
            <a:r>
              <a:rPr lang="es-ES" sz="1400" dirty="0">
                <a:latin typeface="Roboto Condensed"/>
              </a:rPr>
              <a:t>Sentencia C-654/03 de la Corte Constitucional Colombiana de 5 de agosto de 2003</a:t>
            </a:r>
            <a:r>
              <a:rPr lang="es-ES" dirty="0">
                <a:latin typeface="Roboto Condensed"/>
              </a:rPr>
              <a:t>.</a:t>
            </a:r>
          </a:p>
          <a:p>
            <a:endParaRPr lang="es-ES" dirty="0"/>
          </a:p>
        </p:txBody>
      </p:sp>
      <p:sp>
        <p:nvSpPr>
          <p:cNvPr id="12" name="11 Flecha derecha"/>
          <p:cNvSpPr/>
          <p:nvPr/>
        </p:nvSpPr>
        <p:spPr>
          <a:xfrm>
            <a:off x="351149" y="5314450"/>
            <a:ext cx="980448" cy="484632"/>
          </a:xfrm>
          <a:prstGeom prst="right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1463478" y="5181600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latin typeface="Liberation Sans Narrow"/>
              </a:rPr>
              <a:t>Posible analogía con el </a:t>
            </a:r>
            <a:r>
              <a:rPr lang="es-ES" b="1" dirty="0">
                <a:latin typeface="Liberation Sans Narrow"/>
              </a:rPr>
              <a:t>conflicto </a:t>
            </a:r>
            <a:r>
              <a:rPr lang="es-ES" b="1" dirty="0">
                <a:latin typeface="Liberation Sans Narrow"/>
              </a:rPr>
              <a:t>TJUE/KARLSRUHE (Sentencia de 5 de mayo de 2020 del </a:t>
            </a:r>
            <a:r>
              <a:rPr lang="es-ES" b="1" dirty="0" err="1" smtClean="0">
                <a:latin typeface="Liberation Sans Narrow"/>
              </a:rPr>
              <a:t>Karlsruhe</a:t>
            </a:r>
            <a:r>
              <a:rPr lang="es-ES" b="1" dirty="0" smtClean="0">
                <a:latin typeface="Liberation Sans Narrow"/>
              </a:rPr>
              <a:t>. Comunicado 8 de mayo del TJUE).</a:t>
            </a:r>
            <a:endParaRPr lang="es-ES" b="1" dirty="0">
              <a:latin typeface="Liberation Sans Narrow"/>
            </a:endParaRPr>
          </a:p>
        </p:txBody>
      </p:sp>
    </p:spTree>
    <p:extLst>
      <p:ext uri="{BB962C8B-B14F-4D97-AF65-F5344CB8AC3E}">
        <p14:creationId xmlns:p14="http://schemas.microsoft.com/office/powerpoint/2010/main" val="102748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171297" y="324472"/>
            <a:ext cx="8820023" cy="478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/>
          <p:cNvSpPr txBox="1">
            <a:spLocks noGrp="1"/>
          </p:cNvSpPr>
          <p:nvPr>
            <p:ph type="title"/>
          </p:nvPr>
        </p:nvSpPr>
        <p:spPr>
          <a:xfrm>
            <a:off x="685800" y="403572"/>
            <a:ext cx="746170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spc="-5" dirty="0" smtClean="0">
                <a:solidFill>
                  <a:srgbClr val="FFFFFF"/>
                </a:solidFill>
                <a:cs typeface="Carlito"/>
              </a:rPr>
              <a:t>CONCLUSIONES</a:t>
            </a:r>
            <a:endParaRPr sz="2000" dirty="0">
              <a:cs typeface="Carlit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4456176" y="6513982"/>
            <a:ext cx="231775" cy="18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65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86334" y="6573470"/>
            <a:ext cx="704215" cy="15684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5" dirty="0"/>
              <a:t>BROSETA</a:t>
            </a:r>
            <a:r>
              <a:rPr spc="-70" dirty="0"/>
              <a:t> </a:t>
            </a:r>
            <a:r>
              <a:rPr spc="-5" dirty="0"/>
              <a:t>2020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272783" y="404723"/>
            <a:ext cx="324485" cy="3244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62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60"/>
              </a:spcBef>
            </a:pPr>
            <a:r>
              <a:rPr lang="es-ES" sz="2000" b="1" dirty="0" smtClean="0">
                <a:solidFill>
                  <a:srgbClr val="99001F"/>
                </a:solidFill>
                <a:latin typeface="Liberation Sans Narrow"/>
                <a:cs typeface="Liberation Sans Narrow"/>
              </a:rPr>
              <a:t>5</a:t>
            </a:r>
            <a:endParaRPr lang="es-ES" sz="2000" dirty="0">
              <a:latin typeface="Liberation Sans Narrow"/>
              <a:cs typeface="Liberation Sans Narrow"/>
            </a:endParaRPr>
          </a:p>
        </p:txBody>
      </p:sp>
      <p:sp>
        <p:nvSpPr>
          <p:cNvPr id="9" name="8 Flecha derecha"/>
          <p:cNvSpPr/>
          <p:nvPr/>
        </p:nvSpPr>
        <p:spPr>
          <a:xfrm>
            <a:off x="353189" y="1547241"/>
            <a:ext cx="978408" cy="484632"/>
          </a:xfrm>
          <a:prstGeom prst="right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derecha"/>
          <p:cNvSpPr/>
          <p:nvPr/>
        </p:nvSpPr>
        <p:spPr>
          <a:xfrm>
            <a:off x="353189" y="3862610"/>
            <a:ext cx="980448" cy="484632"/>
          </a:xfrm>
          <a:prstGeom prst="right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1514709" y="3810397"/>
            <a:ext cx="7016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 smtClean="0">
                <a:latin typeface="Liberation Sans Narrow"/>
              </a:rPr>
              <a:t>Los derechos conexos de autor deben ceder frente a las políticas públicas de protección del interés general.</a:t>
            </a:r>
            <a:endParaRPr lang="es-ES" b="1" dirty="0">
              <a:latin typeface="Liberation Sans Narrow"/>
            </a:endParaRPr>
          </a:p>
        </p:txBody>
      </p:sp>
      <p:sp>
        <p:nvSpPr>
          <p:cNvPr id="12" name="11 Flecha derecha"/>
          <p:cNvSpPr/>
          <p:nvPr/>
        </p:nvSpPr>
        <p:spPr>
          <a:xfrm>
            <a:off x="353189" y="5257800"/>
            <a:ext cx="980448" cy="484632"/>
          </a:xfrm>
          <a:prstGeom prst="right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1463478" y="4971871"/>
            <a:ext cx="70167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 algn="just">
              <a:spcAft>
                <a:spcPts val="600"/>
              </a:spcAft>
              <a:buNone/>
            </a:pPr>
            <a:r>
              <a:rPr lang="es-ES" b="1" dirty="0" smtClean="0">
                <a:latin typeface="Liberation Sans Narrow"/>
              </a:rPr>
              <a:t>Sería desproporcionado exigir tal contraprestación a las plataformas por suscripción en la medida que solamente transmiten dichas señales en cumplimiento de una obligación legal.</a:t>
            </a:r>
            <a:endParaRPr lang="es-ES" b="1" dirty="0">
              <a:latin typeface="Liberation Sans Narrow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1517665" y="1423987"/>
            <a:ext cx="701673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 algn="just">
              <a:spcAft>
                <a:spcPts val="600"/>
              </a:spcAft>
              <a:buNone/>
            </a:pPr>
            <a:r>
              <a:rPr lang="es-ES" b="1" dirty="0" smtClean="0">
                <a:latin typeface="Liberation Sans Narrow"/>
              </a:rPr>
              <a:t>Si legalmente no se establece contraprestación económica alguna, ¿es posible exigirla con base en derechos de propiedad intelectual?</a:t>
            </a:r>
          </a:p>
          <a:p>
            <a:pPr marL="895350" lvl="1" indent="-438150" algn="just">
              <a:spcAft>
                <a:spcPts val="600"/>
              </a:spcAft>
            </a:pPr>
            <a:r>
              <a:rPr lang="es-ES" b="1" dirty="0" smtClean="0">
                <a:solidFill>
                  <a:srgbClr val="C00000"/>
                </a:solidFill>
                <a:latin typeface="Liberation Sans Narrow"/>
              </a:rPr>
              <a:t>∆</a:t>
            </a:r>
            <a:r>
              <a:rPr lang="es-ES" b="1" dirty="0" smtClean="0">
                <a:latin typeface="Liberation Sans Narrow"/>
              </a:rPr>
              <a:t>	La obligación de </a:t>
            </a:r>
            <a:r>
              <a:rPr lang="es-ES" b="1" i="1" dirty="0" err="1" smtClean="0">
                <a:latin typeface="Liberation Sans Narrow"/>
              </a:rPr>
              <a:t>must</a:t>
            </a:r>
            <a:r>
              <a:rPr lang="es-ES" b="1" i="1" dirty="0" smtClean="0">
                <a:latin typeface="Liberation Sans Narrow"/>
              </a:rPr>
              <a:t> </a:t>
            </a:r>
            <a:r>
              <a:rPr lang="es-ES" b="1" i="1" dirty="0" err="1" smtClean="0">
                <a:latin typeface="Liberation Sans Narrow"/>
              </a:rPr>
              <a:t>carry</a:t>
            </a:r>
            <a:r>
              <a:rPr lang="es-ES" b="1" i="1" dirty="0" smtClean="0">
                <a:latin typeface="Liberation Sans Narrow"/>
              </a:rPr>
              <a:t> </a:t>
            </a:r>
            <a:r>
              <a:rPr lang="es-ES" b="1" dirty="0" smtClean="0">
                <a:latin typeface="Liberation Sans Narrow"/>
              </a:rPr>
              <a:t>conlleva la cesión de los derechos de propiedad intelectual a las plataformas por suscripción de los que puedan ser titulares los operadores de televisión en abierto.</a:t>
            </a:r>
          </a:p>
          <a:p>
            <a:endParaRPr lang="es-ES" dirty="0">
              <a:latin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3364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050285" y="4768976"/>
            <a:ext cx="3043555" cy="117792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5"/>
              </a:spcBef>
            </a:pPr>
            <a:r>
              <a:rPr sz="900" b="1" dirty="0">
                <a:solidFill>
                  <a:srgbClr val="99001F"/>
                </a:solidFill>
                <a:latin typeface="Liberation Sans Narrow"/>
                <a:cs typeface="Liberation Sans Narrow"/>
              </a:rPr>
              <a:t>Madrid</a:t>
            </a:r>
            <a:r>
              <a:rPr sz="900" dirty="0">
                <a:solidFill>
                  <a:srgbClr val="252525"/>
                </a:solidFill>
                <a:latin typeface="Liberation Sans Narrow"/>
                <a:cs typeface="Liberation Sans Narrow"/>
              </a:rPr>
              <a:t>. </a:t>
            </a:r>
            <a:r>
              <a:rPr sz="900" spc="-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Goya, 29. 28001. </a:t>
            </a:r>
            <a:r>
              <a:rPr sz="900" dirty="0">
                <a:solidFill>
                  <a:srgbClr val="252525"/>
                </a:solidFill>
                <a:latin typeface="Liberation Sans Narrow"/>
                <a:cs typeface="Liberation Sans Narrow"/>
              </a:rPr>
              <a:t>T. +34 </a:t>
            </a:r>
            <a:r>
              <a:rPr sz="900" spc="-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914 323</a:t>
            </a:r>
            <a:r>
              <a:rPr sz="900" spc="-40" dirty="0">
                <a:solidFill>
                  <a:srgbClr val="252525"/>
                </a:solidFill>
                <a:latin typeface="Liberation Sans Narrow"/>
                <a:cs typeface="Liberation Sans Narrow"/>
              </a:rPr>
              <a:t> </a:t>
            </a:r>
            <a:r>
              <a:rPr sz="900" spc="-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144</a:t>
            </a:r>
            <a:endParaRPr sz="900">
              <a:latin typeface="Liberation Sans Narrow"/>
              <a:cs typeface="Liberation Sans Narrow"/>
            </a:endParaRPr>
          </a:p>
          <a:p>
            <a:pPr marL="1270" algn="ctr">
              <a:lnSpc>
                <a:spcPct val="100000"/>
              </a:lnSpc>
              <a:spcBef>
                <a:spcPts val="215"/>
              </a:spcBef>
            </a:pPr>
            <a:r>
              <a:rPr sz="900" b="1" spc="-5" dirty="0">
                <a:solidFill>
                  <a:srgbClr val="99001F"/>
                </a:solidFill>
                <a:latin typeface="Liberation Sans Narrow"/>
                <a:cs typeface="Liberation Sans Narrow"/>
              </a:rPr>
              <a:t>Valencia</a:t>
            </a:r>
            <a:r>
              <a:rPr sz="900" spc="-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. Pascual </a:t>
            </a:r>
            <a:r>
              <a:rPr sz="900" dirty="0">
                <a:solidFill>
                  <a:srgbClr val="252525"/>
                </a:solidFill>
                <a:latin typeface="Liberation Sans Narrow"/>
                <a:cs typeface="Liberation Sans Narrow"/>
              </a:rPr>
              <a:t>y </a:t>
            </a:r>
            <a:r>
              <a:rPr sz="900" spc="-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Genís, 5. 46002. </a:t>
            </a:r>
            <a:r>
              <a:rPr sz="900" dirty="0">
                <a:solidFill>
                  <a:srgbClr val="252525"/>
                </a:solidFill>
                <a:latin typeface="Liberation Sans Narrow"/>
                <a:cs typeface="Liberation Sans Narrow"/>
              </a:rPr>
              <a:t>T. +34 </a:t>
            </a:r>
            <a:r>
              <a:rPr sz="900" spc="-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963 921</a:t>
            </a:r>
            <a:r>
              <a:rPr sz="900" spc="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 </a:t>
            </a:r>
            <a:r>
              <a:rPr sz="900" spc="-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006</a:t>
            </a:r>
            <a:endParaRPr sz="900">
              <a:latin typeface="Liberation Sans Narrow"/>
              <a:cs typeface="Liberation Sans Narrow"/>
            </a:endParaRPr>
          </a:p>
          <a:p>
            <a:pPr algn="ctr">
              <a:lnSpc>
                <a:spcPct val="100000"/>
              </a:lnSpc>
              <a:spcBef>
                <a:spcPts val="215"/>
              </a:spcBef>
            </a:pPr>
            <a:r>
              <a:rPr sz="900" b="1" spc="-5" dirty="0">
                <a:solidFill>
                  <a:srgbClr val="99001F"/>
                </a:solidFill>
                <a:latin typeface="Liberation Sans Narrow"/>
                <a:cs typeface="Liberation Sans Narrow"/>
              </a:rPr>
              <a:t>Lisboa</a:t>
            </a:r>
            <a:r>
              <a:rPr sz="900" spc="-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. </a:t>
            </a:r>
            <a:r>
              <a:rPr sz="900" dirty="0">
                <a:solidFill>
                  <a:srgbClr val="252525"/>
                </a:solidFill>
                <a:latin typeface="Liberation Sans Narrow"/>
                <a:cs typeface="Liberation Sans Narrow"/>
              </a:rPr>
              <a:t>Av. </a:t>
            </a:r>
            <a:r>
              <a:rPr sz="900" spc="-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António Augusto Aguiar, 15. 1050-012. </a:t>
            </a:r>
            <a:r>
              <a:rPr sz="900" dirty="0">
                <a:solidFill>
                  <a:srgbClr val="252525"/>
                </a:solidFill>
                <a:latin typeface="Liberation Sans Narrow"/>
                <a:cs typeface="Liberation Sans Narrow"/>
              </a:rPr>
              <a:t>T. </a:t>
            </a:r>
            <a:r>
              <a:rPr sz="900" spc="-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+351 300 509</a:t>
            </a:r>
            <a:r>
              <a:rPr sz="900" spc="5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 </a:t>
            </a:r>
            <a:r>
              <a:rPr sz="900" spc="-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035</a:t>
            </a:r>
            <a:endParaRPr sz="900">
              <a:latin typeface="Liberation Sans Narrow"/>
              <a:cs typeface="Liberation Sans Narrow"/>
            </a:endParaRPr>
          </a:p>
          <a:p>
            <a:pPr marL="417830" marR="408940" algn="ctr">
              <a:lnSpc>
                <a:spcPct val="120000"/>
              </a:lnSpc>
            </a:pPr>
            <a:r>
              <a:rPr sz="900" b="1" dirty="0">
                <a:solidFill>
                  <a:srgbClr val="99001F"/>
                </a:solidFill>
                <a:latin typeface="Liberation Sans Narrow"/>
                <a:cs typeface="Liberation Sans Narrow"/>
              </a:rPr>
              <a:t>Zúrich</a:t>
            </a:r>
            <a:r>
              <a:rPr sz="900" dirty="0">
                <a:solidFill>
                  <a:srgbClr val="252525"/>
                </a:solidFill>
                <a:latin typeface="Liberation Sans Narrow"/>
                <a:cs typeface="Liberation Sans Narrow"/>
              </a:rPr>
              <a:t>. </a:t>
            </a:r>
            <a:r>
              <a:rPr sz="900" spc="-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Schützengasse, </a:t>
            </a:r>
            <a:r>
              <a:rPr sz="900" dirty="0">
                <a:solidFill>
                  <a:srgbClr val="252525"/>
                </a:solidFill>
                <a:latin typeface="Liberation Sans Narrow"/>
                <a:cs typeface="Liberation Sans Narrow"/>
              </a:rPr>
              <a:t>4. </a:t>
            </a:r>
            <a:r>
              <a:rPr sz="900" spc="-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8001. </a:t>
            </a:r>
            <a:r>
              <a:rPr sz="900" dirty="0">
                <a:solidFill>
                  <a:srgbClr val="252525"/>
                </a:solidFill>
                <a:latin typeface="Liberation Sans Narrow"/>
                <a:cs typeface="Liberation Sans Narrow"/>
              </a:rPr>
              <a:t>T. +41 </a:t>
            </a:r>
            <a:r>
              <a:rPr sz="900" spc="-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44 5208 103  </a:t>
            </a:r>
            <a:r>
              <a:rPr sz="900" spc="-5" dirty="0">
                <a:solidFill>
                  <a:srgbClr val="0000FF"/>
                </a:solidFill>
                <a:latin typeface="Liberation Sans Narrow"/>
                <a:cs typeface="Liberation Sans Narrow"/>
                <a:hlinkClick r:id="rId2"/>
              </a:rPr>
              <a:t>info@broseta.com </a:t>
            </a:r>
            <a:r>
              <a:rPr sz="900" dirty="0">
                <a:solidFill>
                  <a:srgbClr val="252525"/>
                </a:solidFill>
                <a:latin typeface="Liberation Sans Narrow"/>
                <a:cs typeface="Liberation Sans Narrow"/>
              </a:rPr>
              <a:t>·</a:t>
            </a:r>
            <a:r>
              <a:rPr sz="900" spc="20" dirty="0">
                <a:solidFill>
                  <a:srgbClr val="252525"/>
                </a:solidFill>
                <a:latin typeface="Liberation Sans Narrow"/>
                <a:cs typeface="Liberation Sans Narrow"/>
              </a:rPr>
              <a:t> </a:t>
            </a:r>
            <a:r>
              <a:rPr sz="900" b="1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iberation Sans Narrow"/>
                <a:cs typeface="Liberation Sans Narrow"/>
                <a:hlinkClick r:id="rId3"/>
              </a:rPr>
              <a:t>www.broseta.com</a:t>
            </a:r>
            <a:endParaRPr sz="900">
              <a:latin typeface="Liberation Sans Narrow"/>
              <a:cs typeface="Liberation Sans Narrow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Liberation Sans Narrow"/>
              <a:cs typeface="Liberation Sans Narrow"/>
            </a:endParaRPr>
          </a:p>
          <a:p>
            <a:pPr algn="ctr">
              <a:lnSpc>
                <a:spcPct val="100000"/>
              </a:lnSpc>
            </a:pPr>
            <a:r>
              <a:rPr sz="900" b="1" spc="-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España </a:t>
            </a:r>
            <a:r>
              <a:rPr sz="900" b="1" dirty="0">
                <a:solidFill>
                  <a:srgbClr val="252525"/>
                </a:solidFill>
                <a:latin typeface="Liberation Sans Narrow"/>
                <a:cs typeface="Liberation Sans Narrow"/>
              </a:rPr>
              <a:t>· </a:t>
            </a:r>
            <a:r>
              <a:rPr sz="900" b="1" spc="-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Portugal </a:t>
            </a:r>
            <a:r>
              <a:rPr sz="900" b="1" dirty="0">
                <a:solidFill>
                  <a:srgbClr val="252525"/>
                </a:solidFill>
                <a:latin typeface="Liberation Sans Narrow"/>
                <a:cs typeface="Liberation Sans Narrow"/>
              </a:rPr>
              <a:t>· Suiza · </a:t>
            </a:r>
            <a:r>
              <a:rPr sz="900" b="1" spc="-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Red Legal</a:t>
            </a:r>
            <a:r>
              <a:rPr sz="900" b="1" spc="-5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 </a:t>
            </a:r>
            <a:r>
              <a:rPr sz="900" b="1" spc="-5" dirty="0">
                <a:solidFill>
                  <a:srgbClr val="252525"/>
                </a:solidFill>
                <a:latin typeface="Liberation Sans Narrow"/>
                <a:cs typeface="Liberation Sans Narrow"/>
              </a:rPr>
              <a:t>Iberoamericana</a:t>
            </a:r>
            <a:endParaRPr sz="900">
              <a:latin typeface="Liberation Sans Narrow"/>
              <a:cs typeface="Liberation Sans Narrow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90900" y="4005071"/>
            <a:ext cx="2362200" cy="660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den template">
  <a:themeElements>
    <a:clrScheme name="Custom 347">
      <a:dk1>
        <a:srgbClr val="2E363D"/>
      </a:dk1>
      <a:lt1>
        <a:srgbClr val="FFFFFF"/>
      </a:lt1>
      <a:dk2>
        <a:srgbClr val="767E85"/>
      </a:dk2>
      <a:lt2>
        <a:srgbClr val="FBFBFB"/>
      </a:lt2>
      <a:accent1>
        <a:srgbClr val="F8E7D5"/>
      </a:accent1>
      <a:accent2>
        <a:srgbClr val="EBC7C1"/>
      </a:accent2>
      <a:accent3>
        <a:srgbClr val="E9F2F9"/>
      </a:accent3>
      <a:accent4>
        <a:srgbClr val="B5CFDA"/>
      </a:accent4>
      <a:accent5>
        <a:srgbClr val="EEEAEA"/>
      </a:accent5>
      <a:accent6>
        <a:srgbClr val="E3E9D3"/>
      </a:accent6>
      <a:hlink>
        <a:srgbClr val="2E363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</TotalTime>
  <Words>2562</Words>
  <Application>Microsoft Office PowerPoint</Application>
  <PresentationFormat>Presentación en pantalla (4:3)</PresentationFormat>
  <Paragraphs>243</Paragraphs>
  <Slides>24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24</vt:i4>
      </vt:variant>
    </vt:vector>
  </HeadingPairs>
  <TitlesOfParts>
    <vt:vector size="26" baseType="lpstr">
      <vt:lpstr>Office Theme</vt:lpstr>
      <vt:lpstr>Iden template</vt:lpstr>
      <vt:lpstr>Presentación de PowerPoint</vt:lpstr>
      <vt:lpstr>ÍNDICE</vt:lpstr>
      <vt:lpstr>CONCEPTO DE MUST CARRY. </vt:lpstr>
      <vt:lpstr>CONCEPTO DE MUST CARRY. CORRELACIÓN MUST CARRY-MUST OFFER</vt:lpstr>
      <vt:lpstr>CONCEPTO DE MUST CARRY. CORRELACIÓN MUST CARRY-MUST OFFER</vt:lpstr>
      <vt:lpstr>FUNDAMENTO DEL MUST CARRY</vt:lpstr>
      <vt:lpstr>FUNDAMENTO DEL MUST CARRY </vt:lpstr>
      <vt:lpstr>UNA VISIÓN EUROPEA DE LA REGULACIÓN TELEVISIVA</vt:lpstr>
      <vt:lpstr>EL DERECHO DE LA UNIÓN. ESPECIAL REFERENCIA A LA REGULACIÓN DE LAS TELECOMUNICACIONES </vt:lpstr>
      <vt:lpstr>EL DERECHO DE LA UNIÓN. ESPECIAL REFERENCIA A LA REGULACIÓN DE LAS TELECOMUNICACIONES </vt:lpstr>
      <vt:lpstr>MUST CARRY EN DERECHO COMPARADO</vt:lpstr>
      <vt:lpstr>NORMATIVA COMUNITARIA</vt:lpstr>
      <vt:lpstr>NORMATIVA COMUNITARIA</vt:lpstr>
      <vt:lpstr>NORMATIVA COMUNITARIA-REMUNERACIÓN</vt:lpstr>
      <vt:lpstr>PRECEDENTES DEL TRIBUNAL DE JUSTICIA</vt:lpstr>
      <vt:lpstr>MUST CARRY EN LAS DIFERENTES JURISDICCIONES</vt:lpstr>
      <vt:lpstr>MUST CARRY EN LAS DIFERENTES JURISDICCIONES</vt:lpstr>
      <vt:lpstr>PRECEDENTES EN ESPAÑA</vt:lpstr>
      <vt:lpstr>CONCLUSIONES</vt:lpstr>
      <vt:lpstr>CONCLUSIONES</vt:lpstr>
      <vt:lpstr>CONCLUSIONES</vt:lpstr>
      <vt:lpstr>CONCLUSIONES</vt:lpstr>
      <vt:lpstr>CONCLUSIONES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Victor González</dc:creator>
  <cp:lastModifiedBy>Natalia Robledo Carranza</cp:lastModifiedBy>
  <cp:revision>27</cp:revision>
  <dcterms:created xsi:type="dcterms:W3CDTF">2020-05-18T07:13:49Z</dcterms:created>
  <dcterms:modified xsi:type="dcterms:W3CDTF">2020-06-11T15:20:43Z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2020-05-18T00:00:00Z</vt:filetime>
  </property>
</Properties>
</file>