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61" r:id="rId6"/>
    <p:sldId id="271" r:id="rId7"/>
    <p:sldId id="280" r:id="rId8"/>
    <p:sldId id="281" r:id="rId9"/>
    <p:sldId id="282" r:id="rId10"/>
    <p:sldId id="268" r:id="rId11"/>
    <p:sldId id="263" r:id="rId12"/>
    <p:sldId id="264" r:id="rId13"/>
    <p:sldId id="265" r:id="rId14"/>
    <p:sldId id="266" r:id="rId15"/>
    <p:sldId id="267" r:id="rId16"/>
    <p:sldId id="320" r:id="rId17"/>
    <p:sldId id="322" r:id="rId18"/>
    <p:sldId id="323" r:id="rId19"/>
    <p:sldId id="324" r:id="rId20"/>
    <p:sldId id="272" r:id="rId21"/>
    <p:sldId id="278" r:id="rId22"/>
    <p:sldId id="262" r:id="rId23"/>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CC00"/>
    <a:srgbClr val="66FF33"/>
    <a:srgbClr val="CCFF66"/>
    <a:srgbClr val="FFFFFF"/>
    <a:srgbClr val="0033CC"/>
    <a:srgbClr val="0099FF"/>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0"/>
  </p:normalViewPr>
  <p:slideViewPr>
    <p:cSldViewPr snapToGrid="0" snapToObjects="1">
      <p:cViewPr varScale="1">
        <p:scale>
          <a:sx n="120" d="100"/>
          <a:sy n="120" d="100"/>
        </p:scale>
        <p:origin x="140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41269D-FB2C-430A-8F45-4F0E40C68EF7}" type="datetimeFigureOut">
              <a:rPr lang="es-CO" smtClean="0"/>
              <a:t>2/06/20</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AE9BC4-D996-4F9D-8273-343FC2E9E1AA}" type="slidenum">
              <a:rPr lang="es-CO" smtClean="0"/>
              <a:t>‹Nº›</a:t>
            </a:fld>
            <a:endParaRPr lang="es-CO"/>
          </a:p>
        </p:txBody>
      </p:sp>
    </p:spTree>
    <p:extLst>
      <p:ext uri="{BB962C8B-B14F-4D97-AF65-F5344CB8AC3E}">
        <p14:creationId xmlns:p14="http://schemas.microsoft.com/office/powerpoint/2010/main" val="3514178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AE9BC4-D996-4F9D-8273-343FC2E9E1AA}" type="slidenum">
              <a:rPr lang="es-CO" smtClean="0"/>
              <a:t>2</a:t>
            </a:fld>
            <a:endParaRPr lang="es-CO"/>
          </a:p>
        </p:txBody>
      </p:sp>
    </p:spTree>
    <p:extLst>
      <p:ext uri="{BB962C8B-B14F-4D97-AF65-F5344CB8AC3E}">
        <p14:creationId xmlns:p14="http://schemas.microsoft.com/office/powerpoint/2010/main" val="2878664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B0D75482-99EC-464D-B0EB-8F88802A842F}" type="datetimeFigureOut">
              <a:rPr lang="es-ES" smtClean="0"/>
              <a:t>2/6/20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2878209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B0D75482-99EC-464D-B0EB-8F88802A842F}" type="datetimeFigureOut">
              <a:rPr lang="es-ES" smtClean="0"/>
              <a:t>2/6/20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273089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B0D75482-99EC-464D-B0EB-8F88802A842F}" type="datetimeFigureOut">
              <a:rPr lang="es-ES" smtClean="0"/>
              <a:t>2/6/20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394614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B0D75482-99EC-464D-B0EB-8F88802A842F}" type="datetimeFigureOut">
              <a:rPr lang="es-ES" smtClean="0"/>
              <a:t>2/6/20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1778340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0D75482-99EC-464D-B0EB-8F88802A842F}" type="datetimeFigureOut">
              <a:rPr lang="es-ES" smtClean="0"/>
              <a:t>2/6/20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399585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B0D75482-99EC-464D-B0EB-8F88802A842F}" type="datetimeFigureOut">
              <a:rPr lang="es-ES" smtClean="0"/>
              <a:t>2/6/20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89277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0D75482-99EC-464D-B0EB-8F88802A842F}" type="datetimeFigureOut">
              <a:rPr lang="es-ES" smtClean="0"/>
              <a:t>2/6/20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4266467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B0D75482-99EC-464D-B0EB-8F88802A842F}" type="datetimeFigureOut">
              <a:rPr lang="es-ES" smtClean="0"/>
              <a:t>2/6/20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366720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B0D75482-99EC-464D-B0EB-8F88802A842F}" type="datetimeFigureOut">
              <a:rPr lang="es-ES" smtClean="0"/>
              <a:t>2/6/20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172658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B0D75482-99EC-464D-B0EB-8F88802A842F}" type="datetimeFigureOut">
              <a:rPr lang="es-ES" smtClean="0"/>
              <a:t>2/6/20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49908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B0D75482-99EC-464D-B0EB-8F88802A842F}" type="datetimeFigureOut">
              <a:rPr lang="es-ES" smtClean="0"/>
              <a:t>2/6/20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CA6AA66-D876-DB44-82C8-900E6D5AD368}" type="slidenum">
              <a:rPr lang="es-ES" smtClean="0"/>
              <a:t>‹Nº›</a:t>
            </a:fld>
            <a:endParaRPr lang="es-ES"/>
          </a:p>
        </p:txBody>
      </p:sp>
    </p:spTree>
    <p:extLst>
      <p:ext uri="{BB962C8B-B14F-4D97-AF65-F5344CB8AC3E}">
        <p14:creationId xmlns:p14="http://schemas.microsoft.com/office/powerpoint/2010/main" val="422463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75482-99EC-464D-B0EB-8F88802A842F}" type="datetimeFigureOut">
              <a:rPr lang="es-ES" smtClean="0"/>
              <a:t>2/6/20</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6AA66-D876-DB44-82C8-900E6D5AD368}" type="slidenum">
              <a:rPr lang="es-ES" smtClean="0"/>
              <a:t>‹Nº›</a:t>
            </a:fld>
            <a:endParaRPr lang="es-ES"/>
          </a:p>
        </p:txBody>
      </p:sp>
    </p:spTree>
    <p:extLst>
      <p:ext uri="{BB962C8B-B14F-4D97-AF65-F5344CB8AC3E}">
        <p14:creationId xmlns:p14="http://schemas.microsoft.com/office/powerpoint/2010/main" val="804202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1122995" y="3687135"/>
            <a:ext cx="4544447" cy="1200329"/>
          </a:xfrm>
          <a:prstGeom prst="rect">
            <a:avLst/>
          </a:prstGeom>
          <a:noFill/>
        </p:spPr>
        <p:txBody>
          <a:bodyPr wrap="square" rtlCol="0">
            <a:spAutoFit/>
          </a:bodyPr>
          <a:lstStyle/>
          <a:p>
            <a:pPr>
              <a:lnSpc>
                <a:spcPct val="80000"/>
              </a:lnSpc>
            </a:pPr>
            <a:r>
              <a:rPr lang="es-ES" sz="3000" spc="300" dirty="0">
                <a:solidFill>
                  <a:schemeClr val="bg1"/>
                </a:solidFill>
                <a:latin typeface="Roboto Light"/>
                <a:cs typeface="Roboto Light"/>
              </a:rPr>
              <a:t>FACULTAD DE ADMINISTRACIÓN </a:t>
            </a:r>
          </a:p>
          <a:p>
            <a:pPr>
              <a:lnSpc>
                <a:spcPct val="80000"/>
              </a:lnSpc>
            </a:pPr>
            <a:r>
              <a:rPr lang="es-ES" sz="3000" spc="300" dirty="0">
                <a:solidFill>
                  <a:schemeClr val="bg1"/>
                </a:solidFill>
                <a:latin typeface="Roboto Light"/>
                <a:cs typeface="Roboto Light"/>
              </a:rPr>
              <a:t>DE EMPRESAS</a:t>
            </a:r>
          </a:p>
        </p:txBody>
      </p:sp>
      <p:sp>
        <p:nvSpPr>
          <p:cNvPr id="4" name="CuadroTexto 3"/>
          <p:cNvSpPr txBox="1"/>
          <p:nvPr/>
        </p:nvSpPr>
        <p:spPr>
          <a:xfrm>
            <a:off x="1122995" y="2727829"/>
            <a:ext cx="7369791" cy="400110"/>
          </a:xfrm>
          <a:prstGeom prst="rect">
            <a:avLst/>
          </a:prstGeom>
          <a:noFill/>
        </p:spPr>
        <p:txBody>
          <a:bodyPr wrap="square" rtlCol="0">
            <a:spAutoFit/>
          </a:bodyPr>
          <a:lstStyle/>
          <a:p>
            <a:r>
              <a:rPr lang="es-ES" sz="2000" b="1" dirty="0">
                <a:solidFill>
                  <a:schemeClr val="bg1"/>
                </a:solidFill>
                <a:latin typeface="Roboto Light"/>
              </a:rPr>
              <a:t>PROGRAMA: PYMES 2020: LA NUEVA GENERACIÓN</a:t>
            </a:r>
          </a:p>
        </p:txBody>
      </p:sp>
      <p:sp>
        <p:nvSpPr>
          <p:cNvPr id="5" name="CuadroTexto 4"/>
          <p:cNvSpPr txBox="1"/>
          <p:nvPr/>
        </p:nvSpPr>
        <p:spPr>
          <a:xfrm>
            <a:off x="1460310" y="5138883"/>
            <a:ext cx="8024884" cy="615553"/>
          </a:xfrm>
          <a:prstGeom prst="rect">
            <a:avLst/>
          </a:prstGeom>
          <a:noFill/>
        </p:spPr>
        <p:txBody>
          <a:bodyPr wrap="square" rtlCol="0">
            <a:spAutoFit/>
          </a:bodyPr>
          <a:lstStyle/>
          <a:p>
            <a:pPr algn="ctr"/>
            <a:r>
              <a:rPr lang="es-CO" sz="1700" b="1" dirty="0">
                <a:solidFill>
                  <a:schemeClr val="bg1"/>
                </a:solidFill>
                <a:latin typeface="Roboto Light"/>
              </a:rPr>
              <a:t>PYMES EN ACCIÓN: </a:t>
            </a:r>
          </a:p>
          <a:p>
            <a:pPr algn="ctr"/>
            <a:r>
              <a:rPr lang="es-CO" sz="1700" b="1" dirty="0">
                <a:solidFill>
                  <a:schemeClr val="bg1"/>
                </a:solidFill>
                <a:latin typeface="Roboto Light"/>
              </a:rPr>
              <a:t>CÓMO PREPARARSE PARA LOS NUEVOS RETOS</a:t>
            </a:r>
          </a:p>
        </p:txBody>
      </p:sp>
    </p:spTree>
    <p:extLst>
      <p:ext uri="{BB962C8B-B14F-4D97-AF65-F5344CB8AC3E}">
        <p14:creationId xmlns:p14="http://schemas.microsoft.com/office/powerpoint/2010/main" val="3404396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
        <p:nvSpPr>
          <p:cNvPr id="3" name="CuadroTexto 2">
            <a:extLst>
              <a:ext uri="{FF2B5EF4-FFF2-40B4-BE49-F238E27FC236}">
                <a16:creationId xmlns:a16="http://schemas.microsoft.com/office/drawing/2014/main" id="{7F603989-E44A-4FB8-B98A-4D58CC867B47}"/>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Laboral</a:t>
            </a:r>
          </a:p>
        </p:txBody>
      </p:sp>
      <p:sp>
        <p:nvSpPr>
          <p:cNvPr id="10" name="CuadroTexto 9">
            <a:extLst>
              <a:ext uri="{FF2B5EF4-FFF2-40B4-BE49-F238E27FC236}">
                <a16:creationId xmlns:a16="http://schemas.microsoft.com/office/drawing/2014/main" id="{2F131D69-92B9-4AFA-BC34-CAB57ADDE5EB}"/>
              </a:ext>
            </a:extLst>
          </p:cNvPr>
          <p:cNvSpPr txBox="1"/>
          <p:nvPr/>
        </p:nvSpPr>
        <p:spPr>
          <a:xfrm>
            <a:off x="2428770" y="129636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1026" name="Picture 2" descr="La Luz, Semáforo, Iconos De Equipo imagen png - imagen ...">
            <a:extLst>
              <a:ext uri="{FF2B5EF4-FFF2-40B4-BE49-F238E27FC236}">
                <a16:creationId xmlns:a16="http://schemas.microsoft.com/office/drawing/2014/main" id="{3056F1FB-8EBE-4786-AE4B-DD85E5926DB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556" b="93556" l="10000" r="90000">
                        <a14:foregroundMark x1="50000" y1="93556" x2="52556" y2="89667"/>
                        <a14:foregroundMark x1="49111" y1="10111" x2="49111" y2="6556"/>
                      </a14:backgroundRemoval>
                    </a14:imgEffect>
                  </a14:imgLayer>
                </a14:imgProps>
              </a:ext>
              <a:ext uri="{28A0092B-C50C-407E-A947-70E740481C1C}">
                <a14:useLocalDpi xmlns:a14="http://schemas.microsoft.com/office/drawing/2010/main" val="0"/>
              </a:ext>
            </a:extLst>
          </a:blip>
          <a:srcRect l="29093" t="5298" r="26504" b="3397"/>
          <a:stretch/>
        </p:blipFill>
        <p:spPr bwMode="auto">
          <a:xfrm>
            <a:off x="1241415" y="2212390"/>
            <a:ext cx="1639715" cy="3371664"/>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ector recto de flecha 13">
            <a:extLst>
              <a:ext uri="{FF2B5EF4-FFF2-40B4-BE49-F238E27FC236}">
                <a16:creationId xmlns:a16="http://schemas.microsoft.com/office/drawing/2014/main" id="{EA4507AC-6696-40DD-A10B-0D512572062D}"/>
              </a:ext>
            </a:extLst>
          </p:cNvPr>
          <p:cNvCxnSpPr/>
          <p:nvPr/>
        </p:nvCxnSpPr>
        <p:spPr>
          <a:xfrm>
            <a:off x="2796466" y="2920753"/>
            <a:ext cx="2015231"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Conector recto de flecha 15">
            <a:extLst>
              <a:ext uri="{FF2B5EF4-FFF2-40B4-BE49-F238E27FC236}">
                <a16:creationId xmlns:a16="http://schemas.microsoft.com/office/drawing/2014/main" id="{F05750DE-5E47-4C33-9102-503FB19B658A}"/>
              </a:ext>
            </a:extLst>
          </p:cNvPr>
          <p:cNvCxnSpPr/>
          <p:nvPr/>
        </p:nvCxnSpPr>
        <p:spPr>
          <a:xfrm>
            <a:off x="2796466" y="3792244"/>
            <a:ext cx="2015231"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id="{6124BFEE-56E1-42AA-8ACA-8D0BA3C8DE4E}"/>
              </a:ext>
            </a:extLst>
          </p:cNvPr>
          <p:cNvCxnSpPr/>
          <p:nvPr/>
        </p:nvCxnSpPr>
        <p:spPr>
          <a:xfrm>
            <a:off x="2796466" y="4725879"/>
            <a:ext cx="2015231"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CuadroTexto 3">
            <a:extLst>
              <a:ext uri="{FF2B5EF4-FFF2-40B4-BE49-F238E27FC236}">
                <a16:creationId xmlns:a16="http://schemas.microsoft.com/office/drawing/2014/main" id="{019293A1-F10A-4535-9A8A-918D73E6D619}"/>
              </a:ext>
            </a:extLst>
          </p:cNvPr>
          <p:cNvSpPr txBox="1"/>
          <p:nvPr/>
        </p:nvSpPr>
        <p:spPr>
          <a:xfrm>
            <a:off x="5037841" y="2779797"/>
            <a:ext cx="2286237" cy="369332"/>
          </a:xfrm>
          <a:prstGeom prst="rect">
            <a:avLst/>
          </a:prstGeom>
          <a:noFill/>
          <a:ln>
            <a:solidFill>
              <a:schemeClr val="tx1"/>
            </a:solidFill>
          </a:ln>
        </p:spPr>
        <p:txBody>
          <a:bodyPr wrap="square" rtlCol="0">
            <a:spAutoFit/>
          </a:bodyPr>
          <a:lstStyle/>
          <a:p>
            <a:r>
              <a:rPr lang="es-CO" dirty="0"/>
              <a:t>Alerta / riesgo</a:t>
            </a:r>
          </a:p>
        </p:txBody>
      </p:sp>
      <p:sp>
        <p:nvSpPr>
          <p:cNvPr id="12" name="CuadroTexto 11">
            <a:extLst>
              <a:ext uri="{FF2B5EF4-FFF2-40B4-BE49-F238E27FC236}">
                <a16:creationId xmlns:a16="http://schemas.microsoft.com/office/drawing/2014/main" id="{9ABA7EFC-888C-4D8F-AE3A-B2FDFFA2822F}"/>
              </a:ext>
            </a:extLst>
          </p:cNvPr>
          <p:cNvSpPr txBox="1"/>
          <p:nvPr/>
        </p:nvSpPr>
        <p:spPr>
          <a:xfrm>
            <a:off x="5037841" y="3665301"/>
            <a:ext cx="2286237" cy="369332"/>
          </a:xfrm>
          <a:prstGeom prst="rect">
            <a:avLst/>
          </a:prstGeom>
          <a:noFill/>
          <a:ln>
            <a:solidFill>
              <a:schemeClr val="tx1"/>
            </a:solidFill>
          </a:ln>
        </p:spPr>
        <p:txBody>
          <a:bodyPr wrap="square" rtlCol="0">
            <a:spAutoFit/>
          </a:bodyPr>
          <a:lstStyle/>
          <a:p>
            <a:r>
              <a:rPr lang="es-CO" dirty="0"/>
              <a:t>Oportunidad o riesgo</a:t>
            </a:r>
          </a:p>
        </p:txBody>
      </p:sp>
      <p:sp>
        <p:nvSpPr>
          <p:cNvPr id="13" name="CuadroTexto 12">
            <a:extLst>
              <a:ext uri="{FF2B5EF4-FFF2-40B4-BE49-F238E27FC236}">
                <a16:creationId xmlns:a16="http://schemas.microsoft.com/office/drawing/2014/main" id="{82CB67FE-F754-44C8-A0D3-329F5FD4DED8}"/>
              </a:ext>
            </a:extLst>
          </p:cNvPr>
          <p:cNvSpPr txBox="1"/>
          <p:nvPr/>
        </p:nvSpPr>
        <p:spPr>
          <a:xfrm>
            <a:off x="5037841" y="4534616"/>
            <a:ext cx="2286237" cy="369332"/>
          </a:xfrm>
          <a:prstGeom prst="rect">
            <a:avLst/>
          </a:prstGeom>
          <a:noFill/>
          <a:ln>
            <a:solidFill>
              <a:schemeClr val="tx1"/>
            </a:solidFill>
          </a:ln>
        </p:spPr>
        <p:txBody>
          <a:bodyPr wrap="square" rtlCol="0">
            <a:spAutoFit/>
          </a:bodyPr>
          <a:lstStyle/>
          <a:p>
            <a:r>
              <a:rPr lang="es-CO" dirty="0"/>
              <a:t>Oportunidad</a:t>
            </a:r>
          </a:p>
        </p:txBody>
      </p:sp>
      <p:pic>
        <p:nvPicPr>
          <p:cNvPr id="15" name="Imagen 14">
            <a:extLst>
              <a:ext uri="{FF2B5EF4-FFF2-40B4-BE49-F238E27FC236}">
                <a16:creationId xmlns:a16="http://schemas.microsoft.com/office/drawing/2014/main" id="{9E941F11-7759-42B4-AC0A-C4301ACBD1B7}"/>
              </a:ext>
            </a:extLst>
          </p:cNvPr>
          <p:cNvPicPr>
            <a:picLocks noChangeAspect="1"/>
          </p:cNvPicPr>
          <p:nvPr/>
        </p:nvPicPr>
        <p:blipFill rotWithShape="1">
          <a:blip r:embed="rId6"/>
          <a:srcRect l="77499" t="10708" r="13959" b="76329"/>
          <a:stretch/>
        </p:blipFill>
        <p:spPr>
          <a:xfrm>
            <a:off x="8131946" y="5836542"/>
            <a:ext cx="807868" cy="768444"/>
          </a:xfrm>
          <a:prstGeom prst="rect">
            <a:avLst/>
          </a:prstGeom>
        </p:spPr>
      </p:pic>
    </p:spTree>
    <p:extLst>
      <p:ext uri="{BB962C8B-B14F-4D97-AF65-F5344CB8AC3E}">
        <p14:creationId xmlns:p14="http://schemas.microsoft.com/office/powerpoint/2010/main" val="3695582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8A114677-73C0-4DCA-8777-670012E0D536}"/>
              </a:ext>
            </a:extLst>
          </p:cNvPr>
          <p:cNvGraphicFramePr>
            <a:graphicFrameLocks noGrp="1"/>
          </p:cNvGraphicFramePr>
          <p:nvPr>
            <p:extLst>
              <p:ext uri="{D42A27DB-BD31-4B8C-83A1-F6EECF244321}">
                <p14:modId xmlns:p14="http://schemas.microsoft.com/office/powerpoint/2010/main" val="182878214"/>
              </p:ext>
            </p:extLst>
          </p:nvPr>
        </p:nvGraphicFramePr>
        <p:xfrm>
          <a:off x="577049" y="1476329"/>
          <a:ext cx="7315200" cy="4640629"/>
        </p:xfrm>
        <a:graphic>
          <a:graphicData uri="http://schemas.openxmlformats.org/drawingml/2006/table">
            <a:tbl>
              <a:tblPr/>
              <a:tblGrid>
                <a:gridCol w="1429304">
                  <a:extLst>
                    <a:ext uri="{9D8B030D-6E8A-4147-A177-3AD203B41FA5}">
                      <a16:colId xmlns:a16="http://schemas.microsoft.com/office/drawing/2014/main" val="322645946"/>
                    </a:ext>
                  </a:extLst>
                </a:gridCol>
                <a:gridCol w="1917577">
                  <a:extLst>
                    <a:ext uri="{9D8B030D-6E8A-4147-A177-3AD203B41FA5}">
                      <a16:colId xmlns:a16="http://schemas.microsoft.com/office/drawing/2014/main" val="700079985"/>
                    </a:ext>
                  </a:extLst>
                </a:gridCol>
                <a:gridCol w="3968319">
                  <a:extLst>
                    <a:ext uri="{9D8B030D-6E8A-4147-A177-3AD203B41FA5}">
                      <a16:colId xmlns:a16="http://schemas.microsoft.com/office/drawing/2014/main" val="80815582"/>
                    </a:ext>
                  </a:extLst>
                </a:gridCol>
              </a:tblGrid>
              <a:tr h="496706">
                <a:tc gridSpan="3">
                  <a:txBody>
                    <a:bodyPr/>
                    <a:lstStyle/>
                    <a:p>
                      <a:pPr algn="ctr" fontAlgn="b"/>
                      <a:r>
                        <a:rPr lang="es-CO" sz="1500" b="1" i="0" u="none" strike="noStrike" dirty="0">
                          <a:solidFill>
                            <a:srgbClr val="FFFFFF"/>
                          </a:solidFill>
                          <a:effectLst/>
                          <a:latin typeface="Arial" panose="020B0604020202020204" pitchFamily="34" charset="0"/>
                        </a:rPr>
                        <a:t>DECRETOS PRESIDENCIALES</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00293132"/>
                  </a:ext>
                </a:extLst>
              </a:tr>
              <a:tr h="840015">
                <a:tc>
                  <a:txBody>
                    <a:bodyPr/>
                    <a:lstStyle/>
                    <a:p>
                      <a:pPr algn="l" fontAlgn="ctr"/>
                      <a:r>
                        <a:rPr lang="es-CO" sz="1000" b="0" i="0" u="none" strike="noStrike">
                          <a:solidFill>
                            <a:srgbClr val="000000"/>
                          </a:solidFill>
                          <a:effectLst/>
                          <a:latin typeface="Calibri Light" panose="020F0302020204030204" pitchFamily="34" charset="0"/>
                        </a:rPr>
                        <a:t>Decreto 417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0" i="0" u="none" strike="noStrike" dirty="0">
                          <a:solidFill>
                            <a:srgbClr val="000000"/>
                          </a:solidFill>
                          <a:effectLst/>
                          <a:latin typeface="Calibri Light" panose="020F0302020204030204" pitchFamily="34" charset="0"/>
                        </a:rPr>
                        <a:t>Estado de Emergencia</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Declaratoria del Estado de Emergencia Económica Social y Ecológica. El art. 215 de la CPC : La declaratoria del Estado de Emergencia permite al Ejecutivo emitir Decretos con fuerza de Ley destinados a conjurar la crisis y evitar la extensión de sus efectos.</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6622118"/>
                  </a:ext>
                </a:extLst>
              </a:tr>
              <a:tr h="1043935">
                <a:tc>
                  <a:txBody>
                    <a:bodyPr/>
                    <a:lstStyle/>
                    <a:p>
                      <a:pPr algn="l" fontAlgn="ctr"/>
                      <a:r>
                        <a:rPr lang="es-CO" sz="1000" b="0" i="0" u="none" strike="noStrike" dirty="0">
                          <a:solidFill>
                            <a:srgbClr val="000000"/>
                          </a:solidFill>
                          <a:effectLst/>
                          <a:latin typeface="Calibri Light" panose="020F0302020204030204" pitchFamily="34" charset="0"/>
                        </a:rPr>
                        <a:t>Decreto 488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Calibri Light" panose="020F0302020204030204" pitchFamily="34" charset="0"/>
                        </a:rPr>
                        <a:t>Vacaciones y retiro de cesantías</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Conservación del empleo y brindar alternativas a los empleadores y trabajadores. </a:t>
                      </a:r>
                      <a:r>
                        <a:rPr lang="es-CO" sz="1000" b="1" i="0" u="none" strike="noStrike" dirty="0">
                          <a:solidFill>
                            <a:srgbClr val="000000"/>
                          </a:solidFill>
                          <a:effectLst/>
                          <a:latin typeface="Calibri Light" panose="020F0302020204030204" pitchFamily="34" charset="0"/>
                        </a:rPr>
                        <a:t>Retirar cesantías cuando exista disminución del ingreso</a:t>
                      </a:r>
                      <a:r>
                        <a:rPr lang="es-CO" sz="1000" b="0" i="0" u="none" strike="noStrike" dirty="0">
                          <a:solidFill>
                            <a:srgbClr val="000000"/>
                          </a:solidFill>
                          <a:effectLst/>
                          <a:latin typeface="Calibri Light" panose="020F0302020204030204" pitchFamily="34" charset="0"/>
                        </a:rPr>
                        <a:t>. Beneficios al cesante cotizante en categoría Ay B: transferencia económica equivalente </a:t>
                      </a:r>
                      <a:r>
                        <a:rPr lang="es-CO" sz="1000" b="1" i="0" u="none" strike="noStrike" dirty="0">
                          <a:solidFill>
                            <a:srgbClr val="000000"/>
                          </a:solidFill>
                          <a:effectLst/>
                          <a:latin typeface="Calibri Light" panose="020F0302020204030204" pitchFamily="34" charset="0"/>
                        </a:rPr>
                        <a:t>a 2 salarios mínimos pagaderos en tres mensualidades</a:t>
                      </a:r>
                      <a:r>
                        <a:rPr lang="es-CO" sz="1000" b="0" i="0" u="none" strike="noStrike" dirty="0">
                          <a:solidFill>
                            <a:srgbClr val="000000"/>
                          </a:solidFill>
                          <a:effectLst/>
                          <a:latin typeface="Calibri Light" panose="020F0302020204030204" pitchFamily="34" charset="0"/>
                        </a:rPr>
                        <a:t>. Beneficios al cesante cotizante en categoría Ay B: transferencia económica equivalente a 2 salarios mínimos pagaderos en tres mensualidades.</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0307514"/>
                  </a:ext>
                </a:extLst>
              </a:tr>
              <a:tr h="481458">
                <a:tc>
                  <a:txBody>
                    <a:bodyPr/>
                    <a:lstStyle/>
                    <a:p>
                      <a:pPr algn="l" fontAlgn="ctr"/>
                      <a:r>
                        <a:rPr lang="es-CO" sz="1000" b="1" i="0" u="none" strike="noStrike" dirty="0">
                          <a:solidFill>
                            <a:srgbClr val="000000"/>
                          </a:solidFill>
                          <a:effectLst/>
                          <a:latin typeface="Calibri Light" panose="020F0302020204030204" pitchFamily="34" charset="0"/>
                        </a:rPr>
                        <a:t>Decreto 558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Calibri Light" panose="020F0302020204030204" pitchFamily="34" charset="0"/>
                        </a:rPr>
                        <a:t>Disminución de cotización en pensiones</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Disminuye temporalmente la cotización al Sistema de Seguridad Social de Pensiones. </a:t>
                      </a:r>
                      <a:r>
                        <a:rPr lang="es-CO" sz="1000" b="1" i="0" u="none" strike="noStrike" dirty="0">
                          <a:solidFill>
                            <a:srgbClr val="000000"/>
                          </a:solidFill>
                          <a:effectLst/>
                          <a:latin typeface="Calibri Light" panose="020F0302020204030204" pitchFamily="34" charset="0"/>
                        </a:rPr>
                        <a:t>Se reduce a 3% para abril y mayo de 2020</a:t>
                      </a:r>
                      <a:r>
                        <a:rPr lang="es-CO" sz="1000" b="0" i="0" u="none" strike="noStrike" dirty="0">
                          <a:solidFill>
                            <a:srgbClr val="000000"/>
                          </a:solidFill>
                          <a:effectLst/>
                          <a:latin typeface="Calibri Light" panose="020F0302020204030204" pitchFamily="34" charset="0"/>
                        </a:rPr>
                        <a:t>.  Suspensión de acciones de desalojo entre el 16 de abril y el 30 de junio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869598"/>
                  </a:ext>
                </a:extLst>
              </a:tr>
              <a:tr h="805257">
                <a:tc>
                  <a:txBody>
                    <a:bodyPr/>
                    <a:lstStyle/>
                    <a:p>
                      <a:pPr algn="l" fontAlgn="ctr"/>
                      <a:r>
                        <a:rPr lang="es-CO" sz="1000" b="1" i="0" u="none" strike="noStrike">
                          <a:solidFill>
                            <a:srgbClr val="000000"/>
                          </a:solidFill>
                          <a:effectLst/>
                          <a:latin typeface="Calibri Light" panose="020F0302020204030204" pitchFamily="34" charset="0"/>
                        </a:rPr>
                        <a:t>Decreto Legislativo 579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FF0000"/>
                          </a:solidFill>
                          <a:effectLst/>
                          <a:latin typeface="Calibri Light" panose="020F0302020204030204" pitchFamily="34" charset="0"/>
                        </a:rPr>
                        <a:t>Contratos de Arrendamiento</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000" b="0" i="0" u="none" strike="noStrike" dirty="0">
                          <a:solidFill>
                            <a:srgbClr val="000000"/>
                          </a:solidFill>
                          <a:effectLst/>
                          <a:latin typeface="Calibri Light" panose="020F0302020204030204" pitchFamily="34" charset="0"/>
                        </a:rPr>
                        <a:t>Contratos con vencimiento durante la Emergencia Económica. Se prorrogan hasta el 30 de junio de 2020. Los Contratos en los que se haya pactado la entrega del inmueble durante la Emergencia económica, se entenderán suspendidos hasta el 30 de junio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0986854"/>
                  </a:ext>
                </a:extLst>
              </a:tr>
              <a:tr h="973258">
                <a:tc>
                  <a:txBody>
                    <a:bodyPr/>
                    <a:lstStyle/>
                    <a:p>
                      <a:pPr algn="l" fontAlgn="ctr"/>
                      <a:r>
                        <a:rPr lang="es-CO" sz="1000" b="1" i="0" u="none" strike="noStrike" dirty="0">
                          <a:solidFill>
                            <a:srgbClr val="000000"/>
                          </a:solidFill>
                          <a:effectLst/>
                          <a:latin typeface="Calibri Light" panose="020F0302020204030204" pitchFamily="34" charset="0"/>
                        </a:rPr>
                        <a:t>Decretos Legislativos 639 y 677 de 2020</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Subsidios a la nómina</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Calibri Light" panose="020F0302020204030204" pitchFamily="34" charset="0"/>
                        </a:rPr>
                        <a:t>Crear el Programa de Apoyo al Empleo Formal (PAEF). Subsidio de nómina dirigido a personas jurídicas, personas naturales registradas como comerciantes, uniones temporales y consorcios. </a:t>
                      </a:r>
                      <a:r>
                        <a:rPr lang="es-CO" sz="1000" b="1" i="0" u="none" strike="noStrike" dirty="0">
                          <a:solidFill>
                            <a:srgbClr val="000000"/>
                          </a:solidFill>
                          <a:effectLst/>
                          <a:latin typeface="Calibri Light" panose="020F0302020204030204" pitchFamily="34" charset="0"/>
                        </a:rPr>
                        <a:t>40% de un salario mínimo </a:t>
                      </a:r>
                      <a:r>
                        <a:rPr lang="es-CO" sz="1000" b="0" i="0" u="none" strike="noStrike" dirty="0">
                          <a:solidFill>
                            <a:srgbClr val="000000"/>
                          </a:solidFill>
                          <a:effectLst/>
                          <a:latin typeface="Calibri Light" panose="020F0302020204030204" pitchFamily="34" charset="0"/>
                        </a:rPr>
                        <a:t>por cada trabajador que reciba por lo menos un salario mínimo. Abril, mayo y junio. </a:t>
                      </a:r>
                      <a:r>
                        <a:rPr lang="es-CO" sz="1000" b="1" i="0" u="none" strike="noStrike" dirty="0">
                          <a:solidFill>
                            <a:srgbClr val="000000"/>
                          </a:solidFill>
                          <a:effectLst/>
                          <a:latin typeface="Calibri Light" panose="020F0302020204030204" pitchFamily="34" charset="0"/>
                        </a:rPr>
                        <a:t>Próximo a salir subsidio a la prima de junio</a:t>
                      </a:r>
                    </a:p>
                  </a:txBody>
                  <a:tcPr marL="5780" marR="5780" marT="57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7802298"/>
                  </a:ext>
                </a:extLst>
              </a:tr>
            </a:tbl>
          </a:graphicData>
        </a:graphic>
      </p:graphicFrame>
      <p:pic>
        <p:nvPicPr>
          <p:cNvPr id="1026" name="Picture 2" descr="Download Free png Yellow Dot Png (94+ images in Collection) Page 2 ...">
            <a:extLst>
              <a:ext uri="{FF2B5EF4-FFF2-40B4-BE49-F238E27FC236}">
                <a16:creationId xmlns:a16="http://schemas.microsoft.com/office/drawing/2014/main" id="{972DC42A-A975-4581-8C0C-6CF6DBB7C4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8260099" y="3880375"/>
            <a:ext cx="363404" cy="365788"/>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descr="Download Free png Yellow Dot Png (94+ images in Collection) Page 2 ...">
            <a:extLst>
              <a:ext uri="{FF2B5EF4-FFF2-40B4-BE49-F238E27FC236}">
                <a16:creationId xmlns:a16="http://schemas.microsoft.com/office/drawing/2014/main" id="{DF7A8768-8D3B-4A77-BE61-69A63205BE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8260099" y="5458010"/>
            <a:ext cx="363404" cy="365788"/>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1" name="Conector recto de flecha 10">
            <a:extLst>
              <a:ext uri="{FF2B5EF4-FFF2-40B4-BE49-F238E27FC236}">
                <a16:creationId xmlns:a16="http://schemas.microsoft.com/office/drawing/2014/main" id="{3FDD6955-6875-4ECB-B0C5-5D3BA44BE11B}"/>
              </a:ext>
            </a:extLst>
          </p:cNvPr>
          <p:cNvCxnSpPr>
            <a:cxnSpLocks/>
          </p:cNvCxnSpPr>
          <p:nvPr/>
        </p:nvCxnSpPr>
        <p:spPr>
          <a:xfrm>
            <a:off x="7892249" y="4070088"/>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id="{03FDF65D-8095-4117-91F9-BE3337A30E78}"/>
              </a:ext>
            </a:extLst>
          </p:cNvPr>
          <p:cNvCxnSpPr>
            <a:cxnSpLocks/>
          </p:cNvCxnSpPr>
          <p:nvPr/>
        </p:nvCxnSpPr>
        <p:spPr>
          <a:xfrm>
            <a:off x="7902606" y="5643869"/>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id="{5695F3B8-D903-47EA-9C1A-F7D039937778}"/>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Laboral</a:t>
            </a:r>
          </a:p>
        </p:txBody>
      </p:sp>
      <p:sp>
        <p:nvSpPr>
          <p:cNvPr id="15" name="CuadroTexto 14">
            <a:extLst>
              <a:ext uri="{FF2B5EF4-FFF2-40B4-BE49-F238E27FC236}">
                <a16:creationId xmlns:a16="http://schemas.microsoft.com/office/drawing/2014/main" id="{48AC8359-8F8F-43E6-B9F9-0E3EDBFFF059}"/>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16" name="Imagen 15">
            <a:extLst>
              <a:ext uri="{FF2B5EF4-FFF2-40B4-BE49-F238E27FC236}">
                <a16:creationId xmlns:a16="http://schemas.microsoft.com/office/drawing/2014/main" id="{35DE78DB-67E7-4DE4-8E34-F78E08CDBA61}"/>
              </a:ext>
            </a:extLst>
          </p:cNvPr>
          <p:cNvPicPr>
            <a:picLocks noChangeAspect="1"/>
          </p:cNvPicPr>
          <p:nvPr/>
        </p:nvPicPr>
        <p:blipFill rotWithShape="1">
          <a:blip r:embed="rId4"/>
          <a:srcRect l="77499" t="10708" r="13959" b="76329"/>
          <a:stretch/>
        </p:blipFill>
        <p:spPr>
          <a:xfrm>
            <a:off x="8260099" y="6115501"/>
            <a:ext cx="764551" cy="631528"/>
          </a:xfrm>
          <a:prstGeom prst="rect">
            <a:avLst/>
          </a:prstGeom>
        </p:spPr>
      </p:pic>
    </p:spTree>
    <p:extLst>
      <p:ext uri="{BB962C8B-B14F-4D97-AF65-F5344CB8AC3E}">
        <p14:creationId xmlns:p14="http://schemas.microsoft.com/office/powerpoint/2010/main" val="1881480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E61D8CC6-11C3-4AC6-AF53-527EA7E23DDA}"/>
              </a:ext>
            </a:extLst>
          </p:cNvPr>
          <p:cNvGraphicFramePr>
            <a:graphicFrameLocks noGrp="1"/>
          </p:cNvGraphicFramePr>
          <p:nvPr>
            <p:extLst>
              <p:ext uri="{D42A27DB-BD31-4B8C-83A1-F6EECF244321}">
                <p14:modId xmlns:p14="http://schemas.microsoft.com/office/powerpoint/2010/main" val="3913118934"/>
              </p:ext>
            </p:extLst>
          </p:nvPr>
        </p:nvGraphicFramePr>
        <p:xfrm>
          <a:off x="577049" y="1663162"/>
          <a:ext cx="6986726" cy="3797228"/>
        </p:xfrm>
        <a:graphic>
          <a:graphicData uri="http://schemas.openxmlformats.org/drawingml/2006/table">
            <a:tbl>
              <a:tblPr/>
              <a:tblGrid>
                <a:gridCol w="1244267">
                  <a:extLst>
                    <a:ext uri="{9D8B030D-6E8A-4147-A177-3AD203B41FA5}">
                      <a16:colId xmlns:a16="http://schemas.microsoft.com/office/drawing/2014/main" val="2904134570"/>
                    </a:ext>
                  </a:extLst>
                </a:gridCol>
                <a:gridCol w="1931889">
                  <a:extLst>
                    <a:ext uri="{9D8B030D-6E8A-4147-A177-3AD203B41FA5}">
                      <a16:colId xmlns:a16="http://schemas.microsoft.com/office/drawing/2014/main" val="1012608257"/>
                    </a:ext>
                  </a:extLst>
                </a:gridCol>
                <a:gridCol w="3810570">
                  <a:extLst>
                    <a:ext uri="{9D8B030D-6E8A-4147-A177-3AD203B41FA5}">
                      <a16:colId xmlns:a16="http://schemas.microsoft.com/office/drawing/2014/main" val="1951123175"/>
                    </a:ext>
                  </a:extLst>
                </a:gridCol>
              </a:tblGrid>
              <a:tr h="616841">
                <a:tc gridSpan="3">
                  <a:txBody>
                    <a:bodyPr/>
                    <a:lstStyle/>
                    <a:p>
                      <a:pPr marL="0" algn="ctr" defTabSz="457200" rtl="0" eaLnBrk="1" fontAlgn="b" latinLnBrk="0" hangingPunct="1"/>
                      <a:r>
                        <a:rPr lang="es-CO" sz="1500" b="1" i="0" u="none" strike="noStrike" kern="1200" dirty="0">
                          <a:solidFill>
                            <a:srgbClr val="FFFFFF"/>
                          </a:solidFill>
                          <a:effectLst/>
                          <a:latin typeface="Arial" panose="020B0604020202020204" pitchFamily="34" charset="0"/>
                          <a:ea typeface="+mn-ea"/>
                          <a:cs typeface="+mn-cs"/>
                        </a:rPr>
                        <a:t>MINISTERIO DEL TRABAJO</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056343675"/>
                  </a:ext>
                </a:extLst>
              </a:tr>
              <a:tr h="880447">
                <a:tc>
                  <a:txBody>
                    <a:bodyPr/>
                    <a:lstStyle/>
                    <a:p>
                      <a:pPr algn="ctr" fontAlgn="ctr"/>
                      <a:r>
                        <a:rPr lang="es-CO" sz="1000" b="1" i="0" u="none" strike="noStrike" dirty="0">
                          <a:solidFill>
                            <a:srgbClr val="000000"/>
                          </a:solidFill>
                          <a:effectLst/>
                          <a:latin typeface="Calibri Light" panose="020F0302020204030204" pitchFamily="34" charset="0"/>
                        </a:rPr>
                        <a:t>Circular 021 de 2020 </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 Medidas laborales de protección al  empleo</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Calibri Light" panose="020F0302020204030204" pitchFamily="34" charset="0"/>
                        </a:rPr>
                        <a:t>Medidas dirigidas a proteger el empleo durante la emergencia sanitaria.  Trabajo en casa, Teletrabajo, jornada laboral flexible, vacaciones anuales anticipadas y colectivas y permisos remunerados</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5144718"/>
                  </a:ext>
                </a:extLst>
              </a:tr>
              <a:tr h="625654">
                <a:tc>
                  <a:txBody>
                    <a:bodyPr/>
                    <a:lstStyle/>
                    <a:p>
                      <a:pPr algn="ctr" fontAlgn="ctr"/>
                      <a:r>
                        <a:rPr lang="es-CO" sz="1000" b="1" i="0" u="none" strike="noStrike" dirty="0">
                          <a:solidFill>
                            <a:srgbClr val="000000"/>
                          </a:solidFill>
                          <a:effectLst/>
                          <a:latin typeface="Calibri Light" panose="020F0302020204030204" pitchFamily="34" charset="0"/>
                        </a:rPr>
                        <a:t>Circular 027 de 2020</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 Licencias no remuneradas</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Calibri Light" panose="020F0302020204030204" pitchFamily="34" charset="0"/>
                        </a:rPr>
                        <a:t>Recordó la prohibición constitucional de coaccionar a los trabajadores para solicitar licencias no remuneradas.</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80923"/>
                  </a:ext>
                </a:extLst>
              </a:tr>
              <a:tr h="837143">
                <a:tc>
                  <a:txBody>
                    <a:bodyPr/>
                    <a:lstStyle/>
                    <a:p>
                      <a:pPr algn="ctr" fontAlgn="ctr"/>
                      <a:r>
                        <a:rPr lang="es-CO" sz="1000" b="1" i="0" u="none" strike="noStrike" dirty="0">
                          <a:solidFill>
                            <a:srgbClr val="000000"/>
                          </a:solidFill>
                          <a:effectLst/>
                          <a:latin typeface="Calibri Light" panose="020F0302020204030204" pitchFamily="34" charset="0"/>
                        </a:rPr>
                        <a:t>Circular 029 de 2020 </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 Protección personal de trabajadores</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Calibri Light" panose="020F0302020204030204" pitchFamily="34" charset="0"/>
                        </a:rPr>
                        <a:t>Los empleadores están en la obligación de proporcionar los Elementos de Protección Personal y realizar actividades de seguridad y salud en el trabajo. </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5661562"/>
                  </a:ext>
                </a:extLst>
              </a:tr>
              <a:tr h="837143">
                <a:tc>
                  <a:txBody>
                    <a:bodyPr/>
                    <a:lstStyle/>
                    <a:p>
                      <a:pPr algn="ctr" fontAlgn="ctr"/>
                      <a:r>
                        <a:rPr lang="es-CO" sz="1000" b="1" i="0" u="none" strike="noStrike" dirty="0">
                          <a:solidFill>
                            <a:srgbClr val="000000"/>
                          </a:solidFill>
                          <a:effectLst/>
                          <a:latin typeface="Calibri Light" panose="020F0302020204030204" pitchFamily="34" charset="0"/>
                        </a:rPr>
                        <a:t>Circular 033 de 2020</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Calibri Light" panose="020F0302020204030204" pitchFamily="34" charset="0"/>
                        </a:rPr>
                        <a:t> Medidas laborales de protección al empleo</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Calibri Light" panose="020F0302020204030204" pitchFamily="34" charset="0"/>
                        </a:rPr>
                        <a:t>Mecanismos adicionales de protección del empleo</a:t>
                      </a:r>
                      <a:r>
                        <a:rPr lang="es-CO" sz="1000" b="1" i="0" u="none" strike="noStrike" dirty="0">
                          <a:solidFill>
                            <a:srgbClr val="000000"/>
                          </a:solidFill>
                          <a:effectLst/>
                          <a:latin typeface="Calibri Light" panose="020F0302020204030204" pitchFamily="34" charset="0"/>
                        </a:rPr>
                        <a:t>. Licencia  remunerada compensable</a:t>
                      </a:r>
                      <a:r>
                        <a:rPr lang="es-CO" sz="1000" b="0" i="0" u="none" strike="noStrike" dirty="0">
                          <a:solidFill>
                            <a:srgbClr val="000000"/>
                          </a:solidFill>
                          <a:effectLst/>
                          <a:latin typeface="Calibri Light" panose="020F0302020204030204" pitchFamily="34" charset="0"/>
                        </a:rPr>
                        <a:t>; modificación de la jornada laboral y concertación del salario; concertación de beneficios convencionales;</a:t>
                      </a:r>
                    </a:p>
                  </a:txBody>
                  <a:tcPr marL="5987" marR="5987" marT="59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2160603"/>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9D1BCCA5-D7D9-4997-952C-3FE6A40E48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910901" y="2478213"/>
            <a:ext cx="423605" cy="426384"/>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2" descr="Download Free png Yellow Dot Png (94+ images in Collection) Page 2 ...">
            <a:extLst>
              <a:ext uri="{FF2B5EF4-FFF2-40B4-BE49-F238E27FC236}">
                <a16:creationId xmlns:a16="http://schemas.microsoft.com/office/drawing/2014/main" id="{93B8594D-714A-46C3-85D5-DE7B0B8E9D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883865" y="5028003"/>
            <a:ext cx="423605" cy="426384"/>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0" name="Picture 2" descr="Download Free png Yellow Dot Png (94+ images in Collection) Page 2 ...">
            <a:extLst>
              <a:ext uri="{FF2B5EF4-FFF2-40B4-BE49-F238E27FC236}">
                <a16:creationId xmlns:a16="http://schemas.microsoft.com/office/drawing/2014/main" id="{0E5B9212-9064-422D-9E33-7307DFBB11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7892342" y="4261027"/>
            <a:ext cx="442164" cy="426384"/>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2" name="Conector recto de flecha 11">
            <a:extLst>
              <a:ext uri="{FF2B5EF4-FFF2-40B4-BE49-F238E27FC236}">
                <a16:creationId xmlns:a16="http://schemas.microsoft.com/office/drawing/2014/main" id="{163685F3-AD76-42D9-B157-662931AD461E}"/>
              </a:ext>
            </a:extLst>
          </p:cNvPr>
          <p:cNvCxnSpPr>
            <a:cxnSpLocks/>
          </p:cNvCxnSpPr>
          <p:nvPr/>
        </p:nvCxnSpPr>
        <p:spPr>
          <a:xfrm>
            <a:off x="7485334" y="2691397"/>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id="{8E7B14B9-711E-49D6-8971-5A3D172CD2A1}"/>
              </a:ext>
            </a:extLst>
          </p:cNvPr>
          <p:cNvCxnSpPr>
            <a:cxnSpLocks/>
          </p:cNvCxnSpPr>
          <p:nvPr/>
        </p:nvCxnSpPr>
        <p:spPr>
          <a:xfrm>
            <a:off x="7458700" y="4474219"/>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CA85DFCE-5D6C-43C2-ABEB-2AA487DE1F09}"/>
              </a:ext>
            </a:extLst>
          </p:cNvPr>
          <p:cNvCxnSpPr>
            <a:cxnSpLocks/>
          </p:cNvCxnSpPr>
          <p:nvPr/>
        </p:nvCxnSpPr>
        <p:spPr>
          <a:xfrm>
            <a:off x="7458699" y="5162772"/>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id="{6A026AE0-2B0F-42F0-B0B5-56CD6A97C609}"/>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Laboral</a:t>
            </a:r>
          </a:p>
        </p:txBody>
      </p:sp>
      <p:sp>
        <p:nvSpPr>
          <p:cNvPr id="20" name="CuadroTexto 19">
            <a:extLst>
              <a:ext uri="{FF2B5EF4-FFF2-40B4-BE49-F238E27FC236}">
                <a16:creationId xmlns:a16="http://schemas.microsoft.com/office/drawing/2014/main" id="{E98BF000-69EE-42EA-975F-5970644240E4}"/>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21" name="Imagen 20">
            <a:extLst>
              <a:ext uri="{FF2B5EF4-FFF2-40B4-BE49-F238E27FC236}">
                <a16:creationId xmlns:a16="http://schemas.microsoft.com/office/drawing/2014/main" id="{0F72D8DC-89FC-485B-852E-EF08D905453C}"/>
              </a:ext>
            </a:extLst>
          </p:cNvPr>
          <p:cNvPicPr>
            <a:picLocks noChangeAspect="1"/>
          </p:cNvPicPr>
          <p:nvPr/>
        </p:nvPicPr>
        <p:blipFill rotWithShape="1">
          <a:blip r:embed="rId4"/>
          <a:srcRect l="77499" t="10708" r="13959" b="76329"/>
          <a:stretch/>
        </p:blipFill>
        <p:spPr>
          <a:xfrm>
            <a:off x="8140824" y="5794980"/>
            <a:ext cx="682042" cy="625838"/>
          </a:xfrm>
          <a:prstGeom prst="rect">
            <a:avLst/>
          </a:prstGeom>
        </p:spPr>
      </p:pic>
      <p:pic>
        <p:nvPicPr>
          <p:cNvPr id="3" name="Imagen 2">
            <a:extLst>
              <a:ext uri="{FF2B5EF4-FFF2-40B4-BE49-F238E27FC236}">
                <a16:creationId xmlns:a16="http://schemas.microsoft.com/office/drawing/2014/main" id="{64434531-D4A0-4360-9834-930D2B3487DA}"/>
              </a:ext>
            </a:extLst>
          </p:cNvPr>
          <p:cNvPicPr>
            <a:picLocks noChangeAspect="1"/>
          </p:cNvPicPr>
          <p:nvPr/>
        </p:nvPicPr>
        <p:blipFill>
          <a:blip r:embed="rId5"/>
          <a:stretch>
            <a:fillRect/>
          </a:stretch>
        </p:blipFill>
        <p:spPr>
          <a:xfrm>
            <a:off x="7460174" y="3283061"/>
            <a:ext cx="1362691" cy="1368789"/>
          </a:xfrm>
          <a:prstGeom prst="rect">
            <a:avLst/>
          </a:prstGeom>
        </p:spPr>
      </p:pic>
      <p:cxnSp>
        <p:nvCxnSpPr>
          <p:cNvPr id="16" name="Conector recto de flecha 15">
            <a:extLst>
              <a:ext uri="{FF2B5EF4-FFF2-40B4-BE49-F238E27FC236}">
                <a16:creationId xmlns:a16="http://schemas.microsoft.com/office/drawing/2014/main" id="{24C6B337-8009-4271-BFDE-61160824BF04}"/>
              </a:ext>
            </a:extLst>
          </p:cNvPr>
          <p:cNvCxnSpPr>
            <a:cxnSpLocks/>
          </p:cNvCxnSpPr>
          <p:nvPr/>
        </p:nvCxnSpPr>
        <p:spPr>
          <a:xfrm>
            <a:off x="7460174" y="3527381"/>
            <a:ext cx="28408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7399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
        <p:nvSpPr>
          <p:cNvPr id="3" name="CuadroTexto 2">
            <a:extLst>
              <a:ext uri="{FF2B5EF4-FFF2-40B4-BE49-F238E27FC236}">
                <a16:creationId xmlns:a16="http://schemas.microsoft.com/office/drawing/2014/main" id="{7F603989-E44A-4FB8-B98A-4D58CC867B47}"/>
              </a:ext>
            </a:extLst>
          </p:cNvPr>
          <p:cNvSpPr txBox="1"/>
          <p:nvPr/>
        </p:nvSpPr>
        <p:spPr>
          <a:xfrm>
            <a:off x="2237173" y="273158"/>
            <a:ext cx="5221527" cy="1138773"/>
          </a:xfrm>
          <a:prstGeom prst="rect">
            <a:avLst/>
          </a:prstGeom>
          <a:noFill/>
        </p:spPr>
        <p:txBody>
          <a:bodyPr wrap="square" rtlCol="0">
            <a:spAutoFit/>
          </a:bodyPr>
          <a:lstStyle/>
          <a:p>
            <a:r>
              <a:rPr lang="es-CO" sz="2800" b="1" dirty="0"/>
              <a:t>Módulo legal: Laboral</a:t>
            </a:r>
          </a:p>
          <a:p>
            <a:endParaRPr lang="es-CO" sz="2000" b="1" dirty="0"/>
          </a:p>
          <a:p>
            <a:r>
              <a:rPr lang="es-CO" sz="2000" b="1" dirty="0"/>
              <a:t>Ejemplo: Disminución IBC</a:t>
            </a:r>
          </a:p>
        </p:txBody>
      </p:sp>
      <p:graphicFrame>
        <p:nvGraphicFramePr>
          <p:cNvPr id="9" name="Tabla 8">
            <a:extLst>
              <a:ext uri="{FF2B5EF4-FFF2-40B4-BE49-F238E27FC236}">
                <a16:creationId xmlns:a16="http://schemas.microsoft.com/office/drawing/2014/main" id="{F9EBDD25-F492-49B6-BFBF-55C63CE2A27F}"/>
              </a:ext>
            </a:extLst>
          </p:cNvPr>
          <p:cNvGraphicFramePr>
            <a:graphicFrameLocks noGrp="1"/>
          </p:cNvGraphicFramePr>
          <p:nvPr>
            <p:extLst>
              <p:ext uri="{D42A27DB-BD31-4B8C-83A1-F6EECF244321}">
                <p14:modId xmlns:p14="http://schemas.microsoft.com/office/powerpoint/2010/main" val="3369139770"/>
              </p:ext>
            </p:extLst>
          </p:nvPr>
        </p:nvGraphicFramePr>
        <p:xfrm>
          <a:off x="2041864" y="1599183"/>
          <a:ext cx="4848616" cy="4525957"/>
        </p:xfrm>
        <a:graphic>
          <a:graphicData uri="http://schemas.openxmlformats.org/drawingml/2006/table">
            <a:tbl>
              <a:tblPr/>
              <a:tblGrid>
                <a:gridCol w="1370634">
                  <a:extLst>
                    <a:ext uri="{9D8B030D-6E8A-4147-A177-3AD203B41FA5}">
                      <a16:colId xmlns:a16="http://schemas.microsoft.com/office/drawing/2014/main" val="230979333"/>
                    </a:ext>
                  </a:extLst>
                </a:gridCol>
                <a:gridCol w="573953">
                  <a:extLst>
                    <a:ext uri="{9D8B030D-6E8A-4147-A177-3AD203B41FA5}">
                      <a16:colId xmlns:a16="http://schemas.microsoft.com/office/drawing/2014/main" val="2805065405"/>
                    </a:ext>
                  </a:extLst>
                </a:gridCol>
                <a:gridCol w="1327802">
                  <a:extLst>
                    <a:ext uri="{9D8B030D-6E8A-4147-A177-3AD203B41FA5}">
                      <a16:colId xmlns:a16="http://schemas.microsoft.com/office/drawing/2014/main" val="3620229717"/>
                    </a:ext>
                  </a:extLst>
                </a:gridCol>
                <a:gridCol w="628206">
                  <a:extLst>
                    <a:ext uri="{9D8B030D-6E8A-4147-A177-3AD203B41FA5}">
                      <a16:colId xmlns:a16="http://schemas.microsoft.com/office/drawing/2014/main" val="4110274696"/>
                    </a:ext>
                  </a:extLst>
                </a:gridCol>
                <a:gridCol w="948021">
                  <a:extLst>
                    <a:ext uri="{9D8B030D-6E8A-4147-A177-3AD203B41FA5}">
                      <a16:colId xmlns:a16="http://schemas.microsoft.com/office/drawing/2014/main" val="3509977753"/>
                    </a:ext>
                  </a:extLst>
                </a:gridCol>
              </a:tblGrid>
              <a:tr h="187244">
                <a:tc gridSpan="2">
                  <a:txBody>
                    <a:bodyPr/>
                    <a:lstStyle/>
                    <a:p>
                      <a:pPr algn="l" fontAlgn="b"/>
                      <a:r>
                        <a:rPr lang="es-CO" sz="1100" b="1" i="0" u="none" strike="noStrike">
                          <a:solidFill>
                            <a:srgbClr val="000000"/>
                          </a:solidFill>
                          <a:effectLst/>
                          <a:latin typeface="Calibri" panose="020F0502020204030204" pitchFamily="34" charset="0"/>
                        </a:rPr>
                        <a:t>SALARIO - IBC</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1100" b="1" i="0" u="none" strike="noStrike">
                          <a:solidFill>
                            <a:srgbClr val="000000"/>
                          </a:solidFill>
                          <a:effectLst/>
                          <a:latin typeface="Calibri" panose="020F0502020204030204" pitchFamily="34" charset="0"/>
                        </a:rPr>
                        <a:t> $ 5.000.000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7803242"/>
                  </a:ext>
                </a:extLst>
              </a:tr>
              <a:tr h="149795">
                <a:tc>
                  <a:txBody>
                    <a:bodyPr/>
                    <a:lstStyle/>
                    <a:p>
                      <a:pPr algn="ctr" fontAlgn="b"/>
                      <a:r>
                        <a:rPr lang="es-CO" sz="900" b="1" i="0" u="none" strike="noStrike">
                          <a:solidFill>
                            <a:srgbClr val="FFFFFF"/>
                          </a:solidFill>
                          <a:effectLst/>
                          <a:latin typeface="Calibri" panose="020F0502020204030204" pitchFamily="34" charset="0"/>
                        </a:rPr>
                        <a:t>Concecpto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gridSpan="2">
                  <a:txBody>
                    <a:bodyPr/>
                    <a:lstStyle/>
                    <a:p>
                      <a:pPr algn="ctr" fontAlgn="b"/>
                      <a:r>
                        <a:rPr lang="es-CO" sz="900" b="1" i="0" u="none" strike="noStrike" dirty="0">
                          <a:solidFill>
                            <a:srgbClr val="FFFFFF"/>
                          </a:solidFill>
                          <a:effectLst/>
                          <a:latin typeface="Calibri" panose="020F0502020204030204" pitchFamily="34" charset="0"/>
                        </a:rPr>
                        <a:t>Aporte empleado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gridSpan="2">
                  <a:txBody>
                    <a:bodyPr/>
                    <a:lstStyle/>
                    <a:p>
                      <a:pPr algn="ctr" fontAlgn="b"/>
                      <a:r>
                        <a:rPr lang="es-CO" sz="900" b="1" i="0" u="none" strike="noStrike">
                          <a:solidFill>
                            <a:srgbClr val="FFFFFF"/>
                          </a:solidFill>
                          <a:effectLst/>
                          <a:latin typeface="Calibri" panose="020F0502020204030204" pitchFamily="34" charset="0"/>
                        </a:rPr>
                        <a:t>Aporte empresa</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extLst>
                  <a:ext uri="{0D108BD9-81ED-4DB2-BD59-A6C34878D82A}">
                    <a16:rowId xmlns:a16="http://schemas.microsoft.com/office/drawing/2014/main" val="1041009266"/>
                  </a:ext>
                </a:extLst>
              </a:tr>
              <a:tr h="149795">
                <a:tc>
                  <a:txBody>
                    <a:bodyPr/>
                    <a:lstStyle/>
                    <a:p>
                      <a:pPr algn="l" fontAlgn="b"/>
                      <a:r>
                        <a:rPr lang="es-CO" sz="900" b="0" i="0" u="none" strike="noStrike">
                          <a:solidFill>
                            <a:srgbClr val="000000"/>
                          </a:solidFill>
                          <a:effectLst/>
                          <a:latin typeface="Calibri" panose="020F0502020204030204" pitchFamily="34" charset="0"/>
                        </a:rPr>
                        <a:t>SALUD</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200.000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07469164"/>
                  </a:ext>
                </a:extLst>
              </a:tr>
              <a:tr h="149795">
                <a:tc>
                  <a:txBody>
                    <a:bodyPr/>
                    <a:lstStyle/>
                    <a:p>
                      <a:pPr algn="l" fontAlgn="b"/>
                      <a:r>
                        <a:rPr lang="es-CO" sz="900" b="0" i="0" u="none" strike="noStrike">
                          <a:solidFill>
                            <a:srgbClr val="000000"/>
                          </a:solidFill>
                          <a:effectLst/>
                          <a:latin typeface="Calibri" panose="020F0502020204030204" pitchFamily="34" charset="0"/>
                        </a:rPr>
                        <a:t>PENSIÓN</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200.000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12%</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600.000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9623160"/>
                  </a:ext>
                </a:extLst>
              </a:tr>
              <a:tr h="149795">
                <a:tc>
                  <a:txBody>
                    <a:bodyPr/>
                    <a:lstStyle/>
                    <a:p>
                      <a:pPr algn="l" fontAlgn="b"/>
                      <a:r>
                        <a:rPr lang="es-CO" sz="900" b="0" i="0" u="none" strike="noStrike">
                          <a:solidFill>
                            <a:srgbClr val="000000"/>
                          </a:solidFill>
                          <a:effectLst/>
                          <a:latin typeface="Calibri" panose="020F0502020204030204" pitchFamily="34" charset="0"/>
                        </a:rPr>
                        <a:t>FSP</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1,0%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50.000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0966825"/>
                  </a:ext>
                </a:extLst>
              </a:tr>
              <a:tr h="149795">
                <a:tc>
                  <a:txBody>
                    <a:bodyPr/>
                    <a:lstStyle/>
                    <a:p>
                      <a:pPr algn="l" fontAlgn="b"/>
                      <a:r>
                        <a:rPr lang="es-CO" sz="900" b="0" i="0" u="none" strike="noStrike">
                          <a:solidFill>
                            <a:srgbClr val="000000"/>
                          </a:solidFill>
                          <a:effectLst/>
                          <a:latin typeface="Calibri" panose="020F0502020204030204" pitchFamily="34" charset="0"/>
                        </a:rPr>
                        <a:t>ARL</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0,522%</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26.100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3440999"/>
                  </a:ext>
                </a:extLst>
              </a:tr>
              <a:tr h="279262">
                <a:tc>
                  <a:txBody>
                    <a:bodyPr/>
                    <a:lstStyle/>
                    <a:p>
                      <a:pPr algn="l" fontAlgn="b"/>
                      <a:r>
                        <a:rPr lang="es-CO" sz="900" b="0" i="0" u="none" strike="noStrike">
                          <a:solidFill>
                            <a:srgbClr val="000000"/>
                          </a:solidFill>
                          <a:effectLst/>
                          <a:latin typeface="Calibri" panose="020F0502020204030204" pitchFamily="34" charset="0"/>
                        </a:rPr>
                        <a:t>CAJA COMPENSACIÓN</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200.000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4940776"/>
                  </a:ext>
                </a:extLst>
              </a:tr>
              <a:tr h="149795">
                <a:tc>
                  <a:txBody>
                    <a:bodyPr/>
                    <a:lstStyle/>
                    <a:p>
                      <a:pPr algn="l" fontAlgn="b"/>
                      <a:r>
                        <a:rPr lang="es-CO" sz="900" b="1" i="0" u="none" strike="noStrike">
                          <a:solidFill>
                            <a:srgbClr val="000000"/>
                          </a:solidFill>
                          <a:effectLst/>
                          <a:latin typeface="Calibri" panose="020F0502020204030204" pitchFamily="34" charset="0"/>
                        </a:rPr>
                        <a:t>Total aporte</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           450.000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  826.100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9521737"/>
                  </a:ext>
                </a:extLst>
              </a:tr>
              <a:tr h="149795">
                <a:tc>
                  <a:txBody>
                    <a:bodyPr/>
                    <a:lstStyle/>
                    <a:p>
                      <a:pPr algn="l" fontAlgn="b"/>
                      <a:r>
                        <a:rPr lang="es-CO" sz="900" b="1" i="0" u="none" strike="noStrike">
                          <a:solidFill>
                            <a:srgbClr val="FFFFFF"/>
                          </a:solidFill>
                          <a:effectLst/>
                          <a:latin typeface="Calibri" panose="020F0502020204030204" pitchFamily="34" charset="0"/>
                        </a:rPr>
                        <a:t>Banco empleado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1" i="0" u="none" strike="noStrike">
                          <a:solidFill>
                            <a:srgbClr val="FFFFFF"/>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1" i="0" u="none" strike="noStrike">
                          <a:solidFill>
                            <a:srgbClr val="FFFFFF"/>
                          </a:solidFill>
                          <a:effectLst/>
                          <a:latin typeface="Calibri" panose="020F0502020204030204" pitchFamily="34" charset="0"/>
                        </a:rPr>
                        <a:t> $       4.550.000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00602"/>
                  </a:ext>
                </a:extLst>
              </a:tr>
              <a:tr h="149795">
                <a:tc>
                  <a:txBody>
                    <a:bodyPr/>
                    <a:lstStyle/>
                    <a:p>
                      <a:pPr algn="l" fontAlgn="b"/>
                      <a:endParaRPr lang="es-CO" sz="900" b="1" i="0" u="none" strike="noStrike">
                        <a:solidFill>
                          <a:srgbClr val="FFFFFF"/>
                        </a:solidFill>
                        <a:effectLst/>
                        <a:latin typeface="Calibri" panose="020F0502020204030204" pitchFamily="34" charset="0"/>
                      </a:endParaRP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s-CO" sz="900" b="1" i="0" u="none" strike="noStrike">
                        <a:solidFill>
                          <a:srgbClr val="FFFFFF"/>
                        </a:solidFill>
                        <a:effectLst/>
                        <a:latin typeface="Calibri" panose="020F0502020204030204" pitchFamily="34" charset="0"/>
                      </a:endParaRP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s-CO" sz="900" b="1" i="0" u="none" strike="noStrike">
                        <a:solidFill>
                          <a:srgbClr val="FFFFFF"/>
                        </a:solidFill>
                        <a:effectLst/>
                        <a:latin typeface="Calibri" panose="020F0502020204030204" pitchFamily="34" charset="0"/>
                      </a:endParaRP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s-CO" sz="900" b="0" i="0" u="none" strike="noStrike">
                        <a:solidFill>
                          <a:srgbClr val="000000"/>
                        </a:solidFill>
                        <a:effectLst/>
                        <a:latin typeface="Calibri" panose="020F0502020204030204" pitchFamily="34" charset="0"/>
                      </a:endParaRP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s-CO" sz="900" b="0" i="0" u="none" strike="noStrike">
                        <a:solidFill>
                          <a:srgbClr val="000000"/>
                        </a:solidFill>
                        <a:effectLst/>
                        <a:latin typeface="Calibri" panose="020F0502020204030204" pitchFamily="34" charset="0"/>
                      </a:endParaRP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99913803"/>
                  </a:ext>
                </a:extLst>
              </a:tr>
              <a:tr h="187244">
                <a:tc gridSpan="5">
                  <a:txBody>
                    <a:bodyPr/>
                    <a:lstStyle/>
                    <a:p>
                      <a:pPr algn="ctr" fontAlgn="b"/>
                      <a:r>
                        <a:rPr lang="es-CO" sz="1100" b="1" i="0" u="none" strike="noStrike" dirty="0">
                          <a:solidFill>
                            <a:srgbClr val="000000"/>
                          </a:solidFill>
                          <a:effectLst/>
                          <a:latin typeface="Calibri" panose="020F0502020204030204" pitchFamily="34" charset="0"/>
                        </a:rPr>
                        <a:t>Propuesta de ahorro</a:t>
                      </a:r>
                    </a:p>
                  </a:txBody>
                  <a:tcPr marL="5350" marR="5350" marT="535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995417949"/>
                  </a:ext>
                </a:extLst>
              </a:tr>
              <a:tr h="149795">
                <a:tc>
                  <a:txBody>
                    <a:bodyPr/>
                    <a:lstStyle/>
                    <a:p>
                      <a:pPr algn="l" fontAlgn="b"/>
                      <a:r>
                        <a:rPr lang="es-CO" sz="900" b="1" i="0" u="none" strike="noStrike" dirty="0">
                          <a:solidFill>
                            <a:srgbClr val="000000"/>
                          </a:solidFill>
                          <a:effectLst/>
                          <a:latin typeface="Calibri" panose="020F0502020204030204" pitchFamily="34" charset="0"/>
                        </a:rPr>
                        <a:t>SALARIO - IBC</a:t>
                      </a:r>
                    </a:p>
                  </a:txBody>
                  <a:tcPr marL="5350" marR="5350" marT="5350"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       1.000.000 </a:t>
                      </a:r>
                    </a:p>
                  </a:txBody>
                  <a:tcPr marL="5350" marR="5350" marT="5350"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extLst>
                  <a:ext uri="{0D108BD9-81ED-4DB2-BD59-A6C34878D82A}">
                    <a16:rowId xmlns:a16="http://schemas.microsoft.com/office/drawing/2014/main" val="4091341770"/>
                  </a:ext>
                </a:extLst>
              </a:tr>
              <a:tr h="279262">
                <a:tc gridSpan="2">
                  <a:txBody>
                    <a:bodyPr/>
                    <a:lstStyle/>
                    <a:p>
                      <a:pPr algn="l" fontAlgn="b"/>
                      <a:r>
                        <a:rPr lang="es-CO" sz="900" b="1" i="0" u="none" strike="noStrike">
                          <a:solidFill>
                            <a:srgbClr val="000000"/>
                          </a:solidFill>
                          <a:effectLst/>
                          <a:latin typeface="Calibri" panose="020F0502020204030204" pitchFamily="34" charset="0"/>
                        </a:rPr>
                        <a:t>Auxilios no salariales - Lim 40%</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900" b="1" i="0" u="none" strike="noStrike">
                          <a:solidFill>
                            <a:srgbClr val="000000"/>
                          </a:solidFill>
                          <a:effectLst/>
                          <a:latin typeface="Calibri" panose="020F0502020204030204" pitchFamily="34" charset="0"/>
                        </a:rPr>
                        <a:t> $           400.000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99177000"/>
                  </a:ext>
                </a:extLst>
              </a:tr>
              <a:tr h="197944">
                <a:tc>
                  <a:txBody>
                    <a:bodyPr/>
                    <a:lstStyle/>
                    <a:p>
                      <a:pPr algn="ctr" fontAlgn="b"/>
                      <a:r>
                        <a:rPr lang="es-CO" sz="900" b="1" i="0" u="none" strike="noStrike">
                          <a:solidFill>
                            <a:srgbClr val="FFFFFF"/>
                          </a:solidFill>
                          <a:effectLst/>
                          <a:latin typeface="Calibri" panose="020F0502020204030204" pitchFamily="34" charset="0"/>
                        </a:rPr>
                        <a:t>Concepto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gridSpan="2">
                  <a:txBody>
                    <a:bodyPr/>
                    <a:lstStyle/>
                    <a:p>
                      <a:pPr algn="ctr" fontAlgn="b"/>
                      <a:r>
                        <a:rPr lang="es-CO" sz="900" b="1" i="0" u="none" strike="noStrike">
                          <a:solidFill>
                            <a:srgbClr val="FFFFFF"/>
                          </a:solidFill>
                          <a:effectLst/>
                          <a:latin typeface="Calibri" panose="020F0502020204030204" pitchFamily="34" charset="0"/>
                        </a:rPr>
                        <a:t>Aporte empleado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gridSpan="2">
                  <a:txBody>
                    <a:bodyPr/>
                    <a:lstStyle/>
                    <a:p>
                      <a:pPr algn="ctr" fontAlgn="b"/>
                      <a:r>
                        <a:rPr lang="es-CO" sz="900" b="1" i="0" u="none" strike="noStrike">
                          <a:solidFill>
                            <a:srgbClr val="FFFFFF"/>
                          </a:solidFill>
                          <a:effectLst/>
                          <a:latin typeface="Calibri" panose="020F0502020204030204" pitchFamily="34" charset="0"/>
                        </a:rPr>
                        <a:t>Aporte empresa</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extLst>
                  <a:ext uri="{0D108BD9-81ED-4DB2-BD59-A6C34878D82A}">
                    <a16:rowId xmlns:a16="http://schemas.microsoft.com/office/drawing/2014/main" val="3023949615"/>
                  </a:ext>
                </a:extLst>
              </a:tr>
              <a:tr h="149795">
                <a:tc>
                  <a:txBody>
                    <a:bodyPr/>
                    <a:lstStyle/>
                    <a:p>
                      <a:pPr algn="l" fontAlgn="b"/>
                      <a:r>
                        <a:rPr lang="es-CO" sz="900" b="0" i="0" u="none" strike="noStrike">
                          <a:solidFill>
                            <a:srgbClr val="000000"/>
                          </a:solidFill>
                          <a:effectLst/>
                          <a:latin typeface="Calibri" panose="020F0502020204030204" pitchFamily="34" charset="0"/>
                        </a:rPr>
                        <a:t>SALUD</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40.000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7674173"/>
                  </a:ext>
                </a:extLst>
              </a:tr>
              <a:tr h="149795">
                <a:tc>
                  <a:txBody>
                    <a:bodyPr/>
                    <a:lstStyle/>
                    <a:p>
                      <a:pPr algn="l" fontAlgn="b"/>
                      <a:r>
                        <a:rPr lang="es-CO" sz="900" b="0" i="0" u="none" strike="noStrike">
                          <a:solidFill>
                            <a:srgbClr val="000000"/>
                          </a:solidFill>
                          <a:effectLst/>
                          <a:latin typeface="Calibri" panose="020F0502020204030204" pitchFamily="34" charset="0"/>
                        </a:rPr>
                        <a:t>PENSIÓN</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40.000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12%</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120.000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57776395"/>
                  </a:ext>
                </a:extLst>
              </a:tr>
              <a:tr h="149795">
                <a:tc>
                  <a:txBody>
                    <a:bodyPr/>
                    <a:lstStyle/>
                    <a:p>
                      <a:pPr algn="l" fontAlgn="b"/>
                      <a:r>
                        <a:rPr lang="es-CO" sz="900" b="0" i="0" u="none" strike="noStrike">
                          <a:solidFill>
                            <a:srgbClr val="000000"/>
                          </a:solidFill>
                          <a:effectLst/>
                          <a:latin typeface="Calibri" panose="020F0502020204030204" pitchFamily="34" charset="0"/>
                        </a:rPr>
                        <a:t>FSP</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1,0%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10.000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441446"/>
                  </a:ext>
                </a:extLst>
              </a:tr>
              <a:tr h="149795">
                <a:tc>
                  <a:txBody>
                    <a:bodyPr/>
                    <a:lstStyle/>
                    <a:p>
                      <a:pPr algn="l" fontAlgn="b"/>
                      <a:r>
                        <a:rPr lang="es-CO" sz="900" b="0" i="0" u="none" strike="noStrike">
                          <a:solidFill>
                            <a:srgbClr val="000000"/>
                          </a:solidFill>
                          <a:effectLst/>
                          <a:latin typeface="Calibri" panose="020F0502020204030204" pitchFamily="34" charset="0"/>
                        </a:rPr>
                        <a:t>ARL</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0,522%</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5.220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80374187"/>
                  </a:ext>
                </a:extLst>
              </a:tr>
              <a:tr h="279262">
                <a:tc>
                  <a:txBody>
                    <a:bodyPr/>
                    <a:lstStyle/>
                    <a:p>
                      <a:pPr algn="l" fontAlgn="b"/>
                      <a:r>
                        <a:rPr lang="es-CO" sz="900" b="0" i="0" u="none" strike="noStrike">
                          <a:solidFill>
                            <a:srgbClr val="000000"/>
                          </a:solidFill>
                          <a:effectLst/>
                          <a:latin typeface="Calibri" panose="020F0502020204030204" pitchFamily="34" charset="0"/>
                        </a:rPr>
                        <a:t>CAJA DE COMPENSACIÓN</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900" b="0" i="0" u="none" strike="noStrike">
                          <a:solidFill>
                            <a:srgbClr val="000000"/>
                          </a:solidFill>
                          <a:effectLst/>
                          <a:latin typeface="Calibri" panose="020F0502020204030204" pitchFamily="34" charset="0"/>
                        </a:rPr>
                        <a:t>4,0%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40.000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5652097"/>
                  </a:ext>
                </a:extLst>
              </a:tr>
              <a:tr h="279262">
                <a:tc>
                  <a:txBody>
                    <a:bodyPr/>
                    <a:lstStyle/>
                    <a:p>
                      <a:pPr algn="l" fontAlgn="b"/>
                      <a:r>
                        <a:rPr lang="es-CO" sz="900" b="1" i="0" u="none" strike="noStrike">
                          <a:solidFill>
                            <a:srgbClr val="000000"/>
                          </a:solidFill>
                          <a:effectLst/>
                          <a:latin typeface="Calibri" panose="020F0502020204030204" pitchFamily="34" charset="0"/>
                        </a:rPr>
                        <a:t>Descuentos empleado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             90.000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  165.220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2550212"/>
                  </a:ext>
                </a:extLst>
              </a:tr>
              <a:tr h="279262">
                <a:tc gridSpan="2">
                  <a:txBody>
                    <a:bodyPr/>
                    <a:lstStyle/>
                    <a:p>
                      <a:pPr algn="l" fontAlgn="b"/>
                      <a:r>
                        <a:rPr lang="es-CO" sz="900" b="1" i="0" u="none" strike="noStrike">
                          <a:solidFill>
                            <a:srgbClr val="000000"/>
                          </a:solidFill>
                          <a:effectLst/>
                          <a:latin typeface="Calibri" panose="020F0502020204030204" pitchFamily="34" charset="0"/>
                        </a:rPr>
                        <a:t>Auxilios, prestamos educativos *</a:t>
                      </a:r>
                    </a:p>
                  </a:txBody>
                  <a:tcPr marL="5350" marR="5350" marT="53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a:txBody>
                    <a:bodyPr/>
                    <a:lstStyle/>
                    <a:p>
                      <a:pPr algn="l" fontAlgn="b"/>
                      <a:r>
                        <a:rPr lang="es-CO" sz="900" b="1" i="0" u="none" strike="noStrike">
                          <a:solidFill>
                            <a:srgbClr val="000000"/>
                          </a:solidFill>
                          <a:effectLst/>
                          <a:latin typeface="Calibri" panose="020F0502020204030204" pitchFamily="34" charset="0"/>
                        </a:rPr>
                        <a:t> $       3.150.000 </a:t>
                      </a: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1" i="0" u="none" strike="noStrike">
                          <a:solidFill>
                            <a:srgbClr val="000000"/>
                          </a:solidFill>
                          <a:effectLst/>
                          <a:latin typeface="Calibri" panose="020F0502020204030204" pitchFamily="34" charset="0"/>
                        </a:rPr>
                        <a:t> </a:t>
                      </a:r>
                    </a:p>
                  </a:txBody>
                  <a:tcPr marL="5350" marR="5350" marT="53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17239"/>
                  </a:ext>
                </a:extLst>
              </a:tr>
              <a:tr h="155145">
                <a:tc>
                  <a:txBody>
                    <a:bodyPr/>
                    <a:lstStyle/>
                    <a:p>
                      <a:pPr algn="l" fontAlgn="b"/>
                      <a:r>
                        <a:rPr lang="es-CO" sz="900" b="1" i="0" u="none" strike="noStrike">
                          <a:solidFill>
                            <a:srgbClr val="FFFFFF"/>
                          </a:solidFill>
                          <a:effectLst/>
                          <a:latin typeface="Calibri" panose="020F0502020204030204" pitchFamily="34" charset="0"/>
                        </a:rPr>
                        <a:t>Banco empleado</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1" i="0" u="none" strike="noStrike">
                          <a:solidFill>
                            <a:srgbClr val="FFFFFF"/>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r" fontAlgn="b"/>
                      <a:r>
                        <a:rPr lang="es-CO" sz="900" b="1" i="0" u="none" strike="noStrike">
                          <a:solidFill>
                            <a:srgbClr val="FFFFFF"/>
                          </a:solidFill>
                          <a:effectLst/>
                          <a:latin typeface="Calibri" panose="020F0502020204030204" pitchFamily="34" charset="0"/>
                        </a:rPr>
                        <a:t>4.550.000</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6812100"/>
                  </a:ext>
                </a:extLst>
              </a:tr>
              <a:tr h="149795">
                <a:tc gridSpan="3">
                  <a:txBody>
                    <a:bodyPr/>
                    <a:lstStyle/>
                    <a:p>
                      <a:pPr algn="l" fontAlgn="b"/>
                      <a:r>
                        <a:rPr lang="es-CO" sz="900" b="0" i="0" u="none" strike="noStrike">
                          <a:solidFill>
                            <a:srgbClr val="000000"/>
                          </a:solidFill>
                          <a:effectLst/>
                          <a:latin typeface="Calibri" panose="020F0502020204030204" pitchFamily="34" charset="0"/>
                        </a:rPr>
                        <a:t>Seguridad social y parafiscales nomal</a:t>
                      </a:r>
                    </a:p>
                  </a:txBody>
                  <a:tcPr marL="5350" marR="5350" marT="53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826.100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6437888"/>
                  </a:ext>
                </a:extLst>
              </a:tr>
              <a:tr h="149795">
                <a:tc gridSpan="3">
                  <a:txBody>
                    <a:bodyPr/>
                    <a:lstStyle/>
                    <a:p>
                      <a:pPr algn="l" fontAlgn="b"/>
                      <a:r>
                        <a:rPr lang="es-CO" sz="900" b="0" i="0" u="none" strike="noStrike">
                          <a:solidFill>
                            <a:srgbClr val="000000"/>
                          </a:solidFill>
                          <a:effectLst/>
                          <a:latin typeface="Calibri" panose="020F0502020204030204" pitchFamily="34" charset="0"/>
                        </a:rPr>
                        <a:t>PAGO SEGURIDAD SOCIAL PROPUESTA</a:t>
                      </a:r>
                    </a:p>
                  </a:txBody>
                  <a:tcPr marL="5350" marR="5350" marT="53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a:txBody>
                    <a:bodyPr/>
                    <a:lstStyle/>
                    <a:p>
                      <a:pPr algn="l" fontAlgn="b"/>
                      <a:r>
                        <a:rPr lang="es-CO" sz="900" b="0" i="0" u="none" strike="noStrike">
                          <a:solidFill>
                            <a:srgbClr val="000000"/>
                          </a:solidFill>
                          <a:effectLst/>
                          <a:latin typeface="Calibri" panose="020F0502020204030204" pitchFamily="34" charset="0"/>
                        </a:rPr>
                        <a:t> </a:t>
                      </a:r>
                    </a:p>
                  </a:txBody>
                  <a:tcPr marL="5350" marR="5350" marT="5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s-CO" sz="900" b="0" i="0" u="none" strike="noStrike">
                          <a:solidFill>
                            <a:srgbClr val="000000"/>
                          </a:solidFill>
                          <a:effectLst/>
                          <a:latin typeface="Calibri" panose="020F0502020204030204" pitchFamily="34" charset="0"/>
                        </a:rPr>
                        <a:t> $  165.220 </a:t>
                      </a:r>
                    </a:p>
                  </a:txBody>
                  <a:tcPr marL="5350" marR="5350" marT="5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6345964"/>
                  </a:ext>
                </a:extLst>
              </a:tr>
              <a:tr h="155145">
                <a:tc gridSpan="2">
                  <a:txBody>
                    <a:bodyPr/>
                    <a:lstStyle/>
                    <a:p>
                      <a:pPr algn="l" fontAlgn="b"/>
                      <a:r>
                        <a:rPr lang="es-CO" sz="900" b="1" i="0" u="none" strike="noStrike" dirty="0">
                          <a:solidFill>
                            <a:srgbClr val="FFFFFF"/>
                          </a:solidFill>
                          <a:effectLst/>
                          <a:latin typeface="Calibri" panose="020F0502020204030204" pitchFamily="34" charset="0"/>
                        </a:rPr>
                        <a:t>Ahorro caja empresa</a:t>
                      </a:r>
                    </a:p>
                  </a:txBody>
                  <a:tcPr marL="5350" marR="5350" marT="53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es-CO"/>
                    </a:p>
                  </a:txBody>
                  <a:tcPr/>
                </a:tc>
                <a:tc>
                  <a:txBody>
                    <a:bodyPr/>
                    <a:lstStyle/>
                    <a:p>
                      <a:pPr algn="l" fontAlgn="b"/>
                      <a:r>
                        <a:rPr lang="es-CO" sz="900" b="1" i="0" u="none" strike="noStrike">
                          <a:solidFill>
                            <a:srgbClr val="FFFFFF"/>
                          </a:solidFill>
                          <a:effectLst/>
                          <a:latin typeface="Calibri" panose="020F0502020204030204" pitchFamily="34" charset="0"/>
                        </a:rPr>
                        <a:t> </a:t>
                      </a:r>
                    </a:p>
                  </a:txBody>
                  <a:tcPr marL="5350" marR="5350" marT="5350" marB="0" anchor="b">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1" i="0" u="none" strike="noStrike">
                          <a:solidFill>
                            <a:srgbClr val="FFFFFF"/>
                          </a:solidFill>
                          <a:effectLst/>
                          <a:latin typeface="Calibri" panose="020F0502020204030204" pitchFamily="34" charset="0"/>
                        </a:rPr>
                        <a:t> </a:t>
                      </a:r>
                    </a:p>
                  </a:txBody>
                  <a:tcPr marL="5350" marR="5350" marT="53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900" b="1" i="0" u="none" strike="noStrike" dirty="0">
                          <a:solidFill>
                            <a:srgbClr val="FFFFFF"/>
                          </a:solidFill>
                          <a:effectLst/>
                          <a:latin typeface="Calibri" panose="020F0502020204030204" pitchFamily="34" charset="0"/>
                        </a:rPr>
                        <a:t> $  660.880 </a:t>
                      </a:r>
                    </a:p>
                  </a:txBody>
                  <a:tcPr marL="5350" marR="5350" marT="53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215001602"/>
                  </a:ext>
                </a:extLst>
              </a:tr>
            </a:tbl>
          </a:graphicData>
        </a:graphic>
      </p:graphicFrame>
      <p:pic>
        <p:nvPicPr>
          <p:cNvPr id="10" name="Imagen 9">
            <a:extLst>
              <a:ext uri="{FF2B5EF4-FFF2-40B4-BE49-F238E27FC236}">
                <a16:creationId xmlns:a16="http://schemas.microsoft.com/office/drawing/2014/main" id="{D2F7576D-05C5-4F18-94C6-50317D18E49B}"/>
              </a:ext>
            </a:extLst>
          </p:cNvPr>
          <p:cNvPicPr>
            <a:picLocks noChangeAspect="1"/>
          </p:cNvPicPr>
          <p:nvPr/>
        </p:nvPicPr>
        <p:blipFill rotWithShape="1">
          <a:blip r:embed="rId3"/>
          <a:srcRect l="77499" t="10708" r="13959" b="76329"/>
          <a:stretch/>
        </p:blipFill>
        <p:spPr>
          <a:xfrm>
            <a:off x="8194089" y="5923262"/>
            <a:ext cx="710214" cy="690602"/>
          </a:xfrm>
          <a:prstGeom prst="rect">
            <a:avLst/>
          </a:prstGeom>
        </p:spPr>
      </p:pic>
    </p:spTree>
    <p:extLst>
      <p:ext uri="{BB962C8B-B14F-4D97-AF65-F5344CB8AC3E}">
        <p14:creationId xmlns:p14="http://schemas.microsoft.com/office/powerpoint/2010/main" val="297333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
        <p:nvSpPr>
          <p:cNvPr id="3" name="CuadroTexto 2">
            <a:extLst>
              <a:ext uri="{FF2B5EF4-FFF2-40B4-BE49-F238E27FC236}">
                <a16:creationId xmlns:a16="http://schemas.microsoft.com/office/drawing/2014/main" id="{7F603989-E44A-4FB8-B98A-4D58CC867B47}"/>
              </a:ext>
            </a:extLst>
          </p:cNvPr>
          <p:cNvSpPr txBox="1"/>
          <p:nvPr/>
        </p:nvSpPr>
        <p:spPr>
          <a:xfrm>
            <a:off x="1349406" y="273158"/>
            <a:ext cx="7093258" cy="1261884"/>
          </a:xfrm>
          <a:prstGeom prst="rect">
            <a:avLst/>
          </a:prstGeom>
          <a:noFill/>
        </p:spPr>
        <p:txBody>
          <a:bodyPr wrap="square" rtlCol="0">
            <a:spAutoFit/>
          </a:bodyPr>
          <a:lstStyle/>
          <a:p>
            <a:r>
              <a:rPr lang="es-CO" sz="2800" b="1" dirty="0"/>
              <a:t>              Módulo legal:  Laboral</a:t>
            </a:r>
          </a:p>
          <a:p>
            <a:pPr algn="ctr"/>
            <a:r>
              <a:rPr lang="es-CO" sz="2400" b="1" dirty="0"/>
              <a:t>Ejemplo – licencia no remunerada o cotizar como independiente</a:t>
            </a:r>
          </a:p>
        </p:txBody>
      </p:sp>
      <p:graphicFrame>
        <p:nvGraphicFramePr>
          <p:cNvPr id="4" name="Tabla 3">
            <a:extLst>
              <a:ext uri="{FF2B5EF4-FFF2-40B4-BE49-F238E27FC236}">
                <a16:creationId xmlns:a16="http://schemas.microsoft.com/office/drawing/2014/main" id="{71993425-BA81-4CBC-B71D-19B55A8A0274}"/>
              </a:ext>
            </a:extLst>
          </p:cNvPr>
          <p:cNvGraphicFramePr>
            <a:graphicFrameLocks noGrp="1"/>
          </p:cNvGraphicFramePr>
          <p:nvPr>
            <p:extLst>
              <p:ext uri="{D42A27DB-BD31-4B8C-83A1-F6EECF244321}">
                <p14:modId xmlns:p14="http://schemas.microsoft.com/office/powerpoint/2010/main" val="3059704765"/>
              </p:ext>
            </p:extLst>
          </p:nvPr>
        </p:nvGraphicFramePr>
        <p:xfrm>
          <a:off x="1797335" y="1581299"/>
          <a:ext cx="5024762" cy="4411366"/>
        </p:xfrm>
        <a:graphic>
          <a:graphicData uri="http://schemas.openxmlformats.org/drawingml/2006/table">
            <a:tbl>
              <a:tblPr/>
              <a:tblGrid>
                <a:gridCol w="1130748">
                  <a:extLst>
                    <a:ext uri="{9D8B030D-6E8A-4147-A177-3AD203B41FA5}">
                      <a16:colId xmlns:a16="http://schemas.microsoft.com/office/drawing/2014/main" val="3818065123"/>
                    </a:ext>
                  </a:extLst>
                </a:gridCol>
                <a:gridCol w="473501">
                  <a:extLst>
                    <a:ext uri="{9D8B030D-6E8A-4147-A177-3AD203B41FA5}">
                      <a16:colId xmlns:a16="http://schemas.microsoft.com/office/drawing/2014/main" val="2277984230"/>
                    </a:ext>
                  </a:extLst>
                </a:gridCol>
                <a:gridCol w="1017674">
                  <a:extLst>
                    <a:ext uri="{9D8B030D-6E8A-4147-A177-3AD203B41FA5}">
                      <a16:colId xmlns:a16="http://schemas.microsoft.com/office/drawing/2014/main" val="3193820034"/>
                    </a:ext>
                  </a:extLst>
                </a:gridCol>
                <a:gridCol w="518259">
                  <a:extLst>
                    <a:ext uri="{9D8B030D-6E8A-4147-A177-3AD203B41FA5}">
                      <a16:colId xmlns:a16="http://schemas.microsoft.com/office/drawing/2014/main" val="2039686442"/>
                    </a:ext>
                  </a:extLst>
                </a:gridCol>
                <a:gridCol w="942290">
                  <a:extLst>
                    <a:ext uri="{9D8B030D-6E8A-4147-A177-3AD203B41FA5}">
                      <a16:colId xmlns:a16="http://schemas.microsoft.com/office/drawing/2014/main" val="1702502842"/>
                    </a:ext>
                  </a:extLst>
                </a:gridCol>
                <a:gridCol w="942290">
                  <a:extLst>
                    <a:ext uri="{9D8B030D-6E8A-4147-A177-3AD203B41FA5}">
                      <a16:colId xmlns:a16="http://schemas.microsoft.com/office/drawing/2014/main" val="3348361266"/>
                    </a:ext>
                  </a:extLst>
                </a:gridCol>
              </a:tblGrid>
              <a:tr h="178007">
                <a:tc>
                  <a:txBody>
                    <a:bodyPr/>
                    <a:lstStyle/>
                    <a:p>
                      <a:pPr algn="l" fontAlgn="b"/>
                      <a:r>
                        <a:rPr lang="es-CO" sz="1100" b="1" i="0" u="none" strike="noStrike">
                          <a:solidFill>
                            <a:srgbClr val="000000"/>
                          </a:solidFill>
                          <a:effectLst/>
                          <a:latin typeface="Calibri" panose="020F0502020204030204" pitchFamily="34" charset="0"/>
                        </a:rPr>
                        <a:t>SALARIO - IBC</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1" i="0" u="none" strike="noStrike">
                          <a:solidFill>
                            <a:srgbClr val="000000"/>
                          </a:solidFill>
                          <a:effectLst/>
                          <a:latin typeface="Calibri" panose="020F0502020204030204" pitchFamily="34" charset="0"/>
                        </a:rPr>
                        <a:t> $ 20.000.000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7325751"/>
                  </a:ext>
                </a:extLst>
              </a:tr>
              <a:tr h="160780">
                <a:tc>
                  <a:txBody>
                    <a:bodyPr/>
                    <a:lstStyle/>
                    <a:p>
                      <a:pPr algn="ctr" fontAlgn="b"/>
                      <a:r>
                        <a:rPr lang="es-CO" sz="1000" b="1" i="0" u="none" strike="noStrike">
                          <a:solidFill>
                            <a:srgbClr val="FFFFFF"/>
                          </a:solidFill>
                          <a:effectLst/>
                          <a:latin typeface="Calibri" panose="020F0502020204030204" pitchFamily="34" charset="0"/>
                        </a:rPr>
                        <a:t>Concecpto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gridSpan="2">
                  <a:txBody>
                    <a:bodyPr/>
                    <a:lstStyle/>
                    <a:p>
                      <a:pPr algn="ctr" fontAlgn="b"/>
                      <a:r>
                        <a:rPr lang="es-CO" sz="1000" b="1" i="0" u="none" strike="noStrike">
                          <a:solidFill>
                            <a:srgbClr val="FFFFFF"/>
                          </a:solidFill>
                          <a:effectLst/>
                          <a:latin typeface="Calibri" panose="020F0502020204030204" pitchFamily="34" charset="0"/>
                        </a:rPr>
                        <a:t>Aporte empleado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gridSpan="2">
                  <a:txBody>
                    <a:bodyPr/>
                    <a:lstStyle/>
                    <a:p>
                      <a:pPr algn="ctr" fontAlgn="b"/>
                      <a:r>
                        <a:rPr lang="es-CO" sz="1000" b="1" i="0" u="none" strike="noStrike">
                          <a:solidFill>
                            <a:srgbClr val="FFFFFF"/>
                          </a:solidFill>
                          <a:effectLst/>
                          <a:latin typeface="Calibri" panose="020F0502020204030204" pitchFamily="34" charset="0"/>
                        </a:rPr>
                        <a:t>Aporte empresa</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a:txBody>
                    <a:bodyPr/>
                    <a:lstStyle/>
                    <a:p>
                      <a:pPr algn="ctr" fontAlgn="b"/>
                      <a:endParaRPr lang="es-CO" sz="1000" b="1" i="0" u="none" strike="noStrike">
                        <a:solidFill>
                          <a:srgbClr val="FFFFFF"/>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3000876285"/>
                  </a:ext>
                </a:extLst>
              </a:tr>
              <a:tr h="160780">
                <a:tc>
                  <a:txBody>
                    <a:bodyPr/>
                    <a:lstStyle/>
                    <a:p>
                      <a:pPr algn="l" fontAlgn="b"/>
                      <a:r>
                        <a:rPr lang="es-CO" sz="1000" b="0" i="0" u="none" strike="noStrike">
                          <a:solidFill>
                            <a:srgbClr val="000000"/>
                          </a:solidFill>
                          <a:effectLst/>
                          <a:latin typeface="Calibri" panose="020F0502020204030204" pitchFamily="34" charset="0"/>
                        </a:rPr>
                        <a:t>Salud</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4,0%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800.000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13%</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2.500.000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2731159"/>
                  </a:ext>
                </a:extLst>
              </a:tr>
              <a:tr h="160780">
                <a:tc>
                  <a:txBody>
                    <a:bodyPr/>
                    <a:lstStyle/>
                    <a:p>
                      <a:pPr algn="l" fontAlgn="b"/>
                      <a:r>
                        <a:rPr lang="es-CO" sz="1000" b="0" i="0" u="none" strike="noStrike">
                          <a:solidFill>
                            <a:srgbClr val="000000"/>
                          </a:solidFill>
                          <a:effectLst/>
                          <a:latin typeface="Calibri" panose="020F0502020204030204" pitchFamily="34" charset="0"/>
                        </a:rPr>
                        <a:t>Pensión</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4,0%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800.000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12%</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2.400.000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93802"/>
                  </a:ext>
                </a:extLst>
              </a:tr>
              <a:tr h="160780">
                <a:tc>
                  <a:txBody>
                    <a:bodyPr/>
                    <a:lstStyle/>
                    <a:p>
                      <a:pPr algn="l" fontAlgn="b"/>
                      <a:r>
                        <a:rPr lang="es-CO" sz="1000" b="0" i="0" u="none" strike="noStrike">
                          <a:solidFill>
                            <a:srgbClr val="000000"/>
                          </a:solidFill>
                          <a:effectLst/>
                          <a:latin typeface="Calibri" panose="020F0502020204030204" pitchFamily="34" charset="0"/>
                        </a:rPr>
                        <a:t>FSP</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2,0%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400.000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42902961"/>
                  </a:ext>
                </a:extLst>
              </a:tr>
              <a:tr h="160780">
                <a:tc>
                  <a:txBody>
                    <a:bodyPr/>
                    <a:lstStyle/>
                    <a:p>
                      <a:pPr algn="l" fontAlgn="b"/>
                      <a:r>
                        <a:rPr lang="es-CO" sz="1000" b="0" i="0" u="none" strike="noStrike">
                          <a:solidFill>
                            <a:srgbClr val="000000"/>
                          </a:solidFill>
                          <a:effectLst/>
                          <a:latin typeface="Calibri" panose="020F0502020204030204" pitchFamily="34" charset="0"/>
                        </a:rPr>
                        <a:t>ARL</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0,522%</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104.400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14618916"/>
                  </a:ext>
                </a:extLst>
              </a:tr>
              <a:tr h="160780">
                <a:tc>
                  <a:txBody>
                    <a:bodyPr/>
                    <a:lstStyle/>
                    <a:p>
                      <a:pPr algn="l" fontAlgn="b"/>
                      <a:r>
                        <a:rPr lang="es-CO" sz="1000" b="0" i="0" u="none" strike="noStrike">
                          <a:solidFill>
                            <a:srgbClr val="000000"/>
                          </a:solidFill>
                          <a:effectLst/>
                          <a:latin typeface="Calibri" panose="020F0502020204030204" pitchFamily="34" charset="0"/>
                        </a:rPr>
                        <a:t>Parafiscales</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9,0%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9,0%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1.800.000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5547709"/>
                  </a:ext>
                </a:extLst>
              </a:tr>
              <a:tr h="160780">
                <a:tc>
                  <a:txBody>
                    <a:bodyPr/>
                    <a:lstStyle/>
                    <a:p>
                      <a:pPr algn="l" fontAlgn="b"/>
                      <a:r>
                        <a:rPr lang="es-CO" sz="1000" b="0" i="0" u="none" strike="noStrike">
                          <a:solidFill>
                            <a:srgbClr val="000000"/>
                          </a:solidFill>
                          <a:effectLst/>
                          <a:latin typeface="Calibri" panose="020F0502020204030204" pitchFamily="34" charset="0"/>
                        </a:rPr>
                        <a:t>Retefuente</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4.500.000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5446732"/>
                  </a:ext>
                </a:extLst>
              </a:tr>
              <a:tr h="160780">
                <a:tc>
                  <a:txBody>
                    <a:bodyPr/>
                    <a:lstStyle/>
                    <a:p>
                      <a:pPr algn="l" fontAlgn="b"/>
                      <a:r>
                        <a:rPr lang="es-CO" sz="1000" b="0" i="0" u="none" strike="noStrike">
                          <a:solidFill>
                            <a:srgbClr val="000000"/>
                          </a:solidFill>
                          <a:effectLst/>
                          <a:latin typeface="Calibri" panose="020F0502020204030204" pitchFamily="34" charset="0"/>
                        </a:rPr>
                        <a:t>Total descuento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     6.500.000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   6.804.400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1"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72524600"/>
                  </a:ext>
                </a:extLst>
              </a:tr>
              <a:tr h="310213">
                <a:tc>
                  <a:txBody>
                    <a:bodyPr/>
                    <a:lstStyle/>
                    <a:p>
                      <a:pPr algn="l" fontAlgn="b"/>
                      <a:r>
                        <a:rPr lang="es-CO" sz="1000" b="0" i="0" u="none" strike="noStrike" dirty="0">
                          <a:solidFill>
                            <a:srgbClr val="000000"/>
                          </a:solidFill>
                          <a:effectLst/>
                          <a:latin typeface="Calibri" panose="020F0502020204030204" pitchFamily="34" charset="0"/>
                        </a:rPr>
                        <a:t>Total aporte empleado empresa</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$ 13.304.400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1"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2596955"/>
                  </a:ext>
                </a:extLst>
              </a:tr>
              <a:tr h="160780">
                <a:tc>
                  <a:txBody>
                    <a:bodyPr/>
                    <a:lstStyle/>
                    <a:p>
                      <a:pPr algn="l" fontAlgn="b"/>
                      <a:r>
                        <a:rPr lang="es-CO" sz="1000" b="1" i="0" u="none" strike="noStrike">
                          <a:solidFill>
                            <a:srgbClr val="FFFFFF"/>
                          </a:solidFill>
                          <a:effectLst/>
                          <a:latin typeface="Calibri" panose="020F0502020204030204" pitchFamily="34" charset="0"/>
                        </a:rPr>
                        <a:t>Banco empleado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1000" b="1" i="0" u="none" strike="noStrike">
                          <a:solidFill>
                            <a:srgbClr val="FFFFFF"/>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1000" b="1" i="0" u="none" strike="noStrike">
                          <a:solidFill>
                            <a:srgbClr val="FFFFFF"/>
                          </a:solidFill>
                          <a:effectLst/>
                          <a:latin typeface="Calibri" panose="020F0502020204030204" pitchFamily="34" charset="0"/>
                        </a:rPr>
                        <a:t> $   13.500.000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45780"/>
                  </a:ext>
                </a:extLst>
              </a:tr>
              <a:tr h="160780">
                <a:tc>
                  <a:txBody>
                    <a:bodyPr/>
                    <a:lstStyle/>
                    <a:p>
                      <a:pPr algn="l" fontAlgn="b"/>
                      <a:endParaRPr lang="es-CO" sz="1000" b="1" i="0" u="none" strike="noStrike">
                        <a:solidFill>
                          <a:srgbClr val="FFFFFF"/>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1" i="0" u="none" strike="noStrike">
                        <a:solidFill>
                          <a:srgbClr val="FFFFFF"/>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1" i="0" u="none" strike="noStrike">
                        <a:solidFill>
                          <a:srgbClr val="FFFFFF"/>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3259722"/>
                  </a:ext>
                </a:extLst>
              </a:tr>
              <a:tr h="178007">
                <a:tc gridSpan="5">
                  <a:txBody>
                    <a:bodyPr/>
                    <a:lstStyle/>
                    <a:p>
                      <a:pPr algn="ctr" fontAlgn="b"/>
                      <a:r>
                        <a:rPr lang="es-CO" sz="1100" b="1" i="0" u="none" strike="noStrike">
                          <a:solidFill>
                            <a:srgbClr val="000000"/>
                          </a:solidFill>
                          <a:effectLst/>
                          <a:latin typeface="Calibri" panose="020F0502020204030204" pitchFamily="34" charset="0"/>
                        </a:rPr>
                        <a:t>Propuesta de ahorro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42812351"/>
                  </a:ext>
                </a:extLst>
              </a:tr>
              <a:tr h="152741">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5742" marR="5742" marT="574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18617867"/>
                  </a:ext>
                </a:extLst>
              </a:tr>
              <a:tr h="160780">
                <a:tc gridSpan="4">
                  <a:txBody>
                    <a:bodyPr/>
                    <a:lstStyle/>
                    <a:p>
                      <a:pPr algn="l" fontAlgn="b"/>
                      <a:r>
                        <a:rPr lang="es-CO" sz="1000" b="1" i="0" u="none" strike="noStrike">
                          <a:solidFill>
                            <a:srgbClr val="000000"/>
                          </a:solidFill>
                          <a:effectLst/>
                          <a:latin typeface="Calibri" panose="020F0502020204030204" pitchFamily="34" charset="0"/>
                        </a:rPr>
                        <a:t>Licencia no remunerada empleado - accionista</a:t>
                      </a:r>
                    </a:p>
                  </a:txBody>
                  <a:tcPr marL="5742" marR="5742" marT="5742" marB="0" anchor="b">
                    <a:lnL>
                      <a:noFill/>
                    </a:lnL>
                    <a:lnR>
                      <a:noFill/>
                    </a:lnR>
                    <a:lnT>
                      <a:noFill/>
                    </a:lnT>
                    <a:lnB>
                      <a:noFill/>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a:noFill/>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a:noFill/>
                    </a:lnT>
                    <a:lnB>
                      <a:noFill/>
                    </a:lnB>
                    <a:solidFill>
                      <a:srgbClr val="FFFFFF"/>
                    </a:solidFill>
                  </a:tcPr>
                </a:tc>
                <a:extLst>
                  <a:ext uri="{0D108BD9-81ED-4DB2-BD59-A6C34878D82A}">
                    <a16:rowId xmlns:a16="http://schemas.microsoft.com/office/drawing/2014/main" val="2916525245"/>
                  </a:ext>
                </a:extLst>
              </a:tr>
              <a:tr h="152741">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a:solidFill>
                          <a:srgbClr val="000000"/>
                        </a:solidFill>
                        <a:effectLst/>
                        <a:latin typeface="Calibri" panose="020F0502020204030204" pitchFamily="34" charset="0"/>
                      </a:endParaRPr>
                    </a:p>
                  </a:txBody>
                  <a:tcPr marL="5742" marR="5742" marT="57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5261846"/>
                  </a:ext>
                </a:extLst>
              </a:tr>
              <a:tr h="212460">
                <a:tc>
                  <a:txBody>
                    <a:bodyPr/>
                    <a:lstStyle/>
                    <a:p>
                      <a:pPr algn="ctr" fontAlgn="b"/>
                      <a:r>
                        <a:rPr lang="es-CO" sz="1000" b="1" i="0" u="none" strike="noStrike">
                          <a:solidFill>
                            <a:srgbClr val="FFFFFF"/>
                          </a:solidFill>
                          <a:effectLst/>
                          <a:latin typeface="Calibri" panose="020F0502020204030204" pitchFamily="34" charset="0"/>
                        </a:rPr>
                        <a:t>Concepto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gridSpan="2">
                  <a:txBody>
                    <a:bodyPr/>
                    <a:lstStyle/>
                    <a:p>
                      <a:pPr algn="ctr" fontAlgn="b"/>
                      <a:r>
                        <a:rPr lang="es-CO" sz="1000" b="1" i="0" u="none" strike="noStrike">
                          <a:solidFill>
                            <a:srgbClr val="FFFFFF"/>
                          </a:solidFill>
                          <a:effectLst/>
                          <a:latin typeface="Calibri" panose="020F0502020204030204" pitchFamily="34" charset="0"/>
                        </a:rPr>
                        <a:t>Aporte empleado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gridSpan="2">
                  <a:txBody>
                    <a:bodyPr/>
                    <a:lstStyle/>
                    <a:p>
                      <a:pPr algn="ctr" fontAlgn="b"/>
                      <a:r>
                        <a:rPr lang="es-CO" sz="1000" b="1" i="0" u="none" strike="noStrike">
                          <a:solidFill>
                            <a:srgbClr val="FFFFFF"/>
                          </a:solidFill>
                          <a:effectLst/>
                          <a:latin typeface="Calibri" panose="020F0502020204030204" pitchFamily="34" charset="0"/>
                        </a:rPr>
                        <a:t>Aporte empresa</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hMerge="1">
                  <a:txBody>
                    <a:bodyPr/>
                    <a:lstStyle/>
                    <a:p>
                      <a:endParaRPr lang="es-CO"/>
                    </a:p>
                  </a:txBody>
                  <a:tcPr/>
                </a:tc>
                <a:tc>
                  <a:txBody>
                    <a:bodyPr/>
                    <a:lstStyle/>
                    <a:p>
                      <a:pPr algn="ctr" fontAlgn="b"/>
                      <a:r>
                        <a:rPr lang="es-CO" sz="1000" b="1" i="0" u="none" strike="noStrike" dirty="0">
                          <a:solidFill>
                            <a:srgbClr val="FFFFFF"/>
                          </a:solidFill>
                          <a:effectLst/>
                          <a:latin typeface="Calibri" panose="020F0502020204030204" pitchFamily="34" charset="0"/>
                        </a:rPr>
                        <a:t>Independiente</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3576658461"/>
                  </a:ext>
                </a:extLst>
              </a:tr>
              <a:tr h="160780">
                <a:tc>
                  <a:txBody>
                    <a:bodyPr/>
                    <a:lstStyle/>
                    <a:p>
                      <a:pPr algn="l" fontAlgn="b"/>
                      <a:r>
                        <a:rPr lang="es-CO" sz="1000" b="0" i="0" u="none" strike="noStrike">
                          <a:solidFill>
                            <a:srgbClr val="000000"/>
                          </a:solidFill>
                          <a:effectLst/>
                          <a:latin typeface="Calibri" panose="020F0502020204030204" pitchFamily="34" charset="0"/>
                        </a:rPr>
                        <a:t>SALUD</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16,5%</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3.300.000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$ 3,200,000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5964395"/>
                  </a:ext>
                </a:extLst>
              </a:tr>
              <a:tr h="160780">
                <a:tc>
                  <a:txBody>
                    <a:bodyPr/>
                    <a:lstStyle/>
                    <a:p>
                      <a:pPr algn="l" fontAlgn="b"/>
                      <a:r>
                        <a:rPr lang="es-CO" sz="1000" b="0" i="0" u="none" strike="noStrike">
                          <a:solidFill>
                            <a:srgbClr val="000000"/>
                          </a:solidFill>
                          <a:effectLst/>
                          <a:latin typeface="Calibri" panose="020F0502020204030204" pitchFamily="34" charset="0"/>
                        </a:rPr>
                        <a:t>PENSIÓN</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16,0%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   3.200.000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$ 3.200.000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096166"/>
                  </a:ext>
                </a:extLst>
              </a:tr>
              <a:tr h="160780">
                <a:tc>
                  <a:txBody>
                    <a:bodyPr/>
                    <a:lstStyle/>
                    <a:p>
                      <a:pPr algn="l" fontAlgn="b"/>
                      <a:r>
                        <a:rPr lang="es-CO" sz="1000" b="0" i="0" u="none" strike="noStrike">
                          <a:solidFill>
                            <a:srgbClr val="000000"/>
                          </a:solidFill>
                          <a:effectLst/>
                          <a:latin typeface="Calibri" panose="020F0502020204030204" pitchFamily="34" charset="0"/>
                        </a:rPr>
                        <a:t>FSP</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62410225"/>
                  </a:ext>
                </a:extLst>
              </a:tr>
              <a:tr h="160780">
                <a:tc>
                  <a:txBody>
                    <a:bodyPr/>
                    <a:lstStyle/>
                    <a:p>
                      <a:pPr algn="l" fontAlgn="b"/>
                      <a:r>
                        <a:rPr lang="es-CO" sz="1000" b="0" i="0" u="none" strike="noStrike" dirty="0">
                          <a:solidFill>
                            <a:srgbClr val="000000"/>
                          </a:solidFill>
                          <a:effectLst/>
                          <a:latin typeface="Calibri" panose="020F0502020204030204" pitchFamily="34" charset="0"/>
                        </a:rPr>
                        <a:t>ARL</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0,000%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6486701"/>
                  </a:ext>
                </a:extLst>
              </a:tr>
              <a:tr h="160780">
                <a:tc>
                  <a:txBody>
                    <a:bodyPr/>
                    <a:lstStyle/>
                    <a:p>
                      <a:pPr algn="l" fontAlgn="b"/>
                      <a:r>
                        <a:rPr lang="es-CO" sz="1000" b="0" i="0" u="none" strike="noStrike">
                          <a:solidFill>
                            <a:srgbClr val="000000"/>
                          </a:solidFill>
                          <a:effectLst/>
                          <a:latin typeface="Calibri" panose="020F0502020204030204" pitchFamily="34" charset="0"/>
                        </a:rPr>
                        <a:t>Parafiscales</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0,0%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9,0%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93140754"/>
                  </a:ext>
                </a:extLst>
              </a:tr>
              <a:tr h="299740">
                <a:tc>
                  <a:txBody>
                    <a:bodyPr/>
                    <a:lstStyle/>
                    <a:p>
                      <a:pPr algn="l" fontAlgn="b"/>
                      <a:r>
                        <a:rPr lang="es-CO" sz="1000" b="1" i="0" u="none" strike="noStrike" dirty="0">
                          <a:solidFill>
                            <a:srgbClr val="000000"/>
                          </a:solidFill>
                          <a:effectLst/>
                          <a:latin typeface="Calibri" panose="020F0502020204030204" pitchFamily="34" charset="0"/>
                        </a:rPr>
                        <a:t>Descuentos empleado</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                      -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1" i="0" u="none" strike="noStrike">
                          <a:solidFill>
                            <a:srgbClr val="000000"/>
                          </a:solidFill>
                          <a:effectLst/>
                          <a:latin typeface="Calibri" panose="020F0502020204030204" pitchFamily="34" charset="0"/>
                        </a:rPr>
                        <a:t> $   6.500.000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1" i="0" u="none" strike="noStrike" dirty="0">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7325520"/>
                  </a:ext>
                </a:extLst>
              </a:tr>
              <a:tr h="166522">
                <a:tc>
                  <a:txBody>
                    <a:bodyPr/>
                    <a:lstStyle/>
                    <a:p>
                      <a:pPr algn="l" fontAlgn="b"/>
                      <a:r>
                        <a:rPr lang="es-CO" sz="1000" b="0" i="0" u="none" strike="noStrike" dirty="0">
                          <a:solidFill>
                            <a:srgbClr val="000000"/>
                          </a:solidFill>
                          <a:effectLst/>
                          <a:latin typeface="Calibri" panose="020F0502020204030204" pitchFamily="34" charset="0"/>
                        </a:rPr>
                        <a:t>Banco empleado</a:t>
                      </a:r>
                    </a:p>
                  </a:txBody>
                  <a:tcPr marL="5742" marR="5742" marT="57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000" b="0" i="0" u="none" strike="noStrike">
                          <a:solidFill>
                            <a:srgbClr val="000000"/>
                          </a:solidFill>
                          <a:effectLst/>
                          <a:latin typeface="Calibri" panose="020F0502020204030204" pitchFamily="34" charset="0"/>
                        </a:rPr>
                        <a:t>0</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000" b="0" i="0" u="none" strike="noStrike" dirty="0">
                        <a:solidFill>
                          <a:srgbClr val="000000"/>
                        </a:solidFill>
                        <a:effectLst/>
                        <a:latin typeface="Calibri" panose="020F0502020204030204" pitchFamily="34" charset="0"/>
                      </a:endParaRPr>
                    </a:p>
                  </a:txBody>
                  <a:tcPr marL="5742" marR="5742" marT="57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7961951"/>
                  </a:ext>
                </a:extLst>
              </a:tr>
              <a:tr h="166522">
                <a:tc gridSpan="2">
                  <a:txBody>
                    <a:bodyPr/>
                    <a:lstStyle/>
                    <a:p>
                      <a:pPr algn="l" fontAlgn="b"/>
                      <a:r>
                        <a:rPr lang="es-CO" sz="1000" b="1" i="0" u="none" strike="noStrike" dirty="0">
                          <a:solidFill>
                            <a:srgbClr val="FFFFFF"/>
                          </a:solidFill>
                          <a:effectLst/>
                          <a:latin typeface="Calibri" panose="020F0502020204030204" pitchFamily="34" charset="0"/>
                        </a:rPr>
                        <a:t>Ahorro caja empresa</a:t>
                      </a:r>
                    </a:p>
                  </a:txBody>
                  <a:tcPr marL="5742" marR="5742" marT="57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es-CO"/>
                    </a:p>
                  </a:txBody>
                  <a:tcPr/>
                </a:tc>
                <a:tc>
                  <a:txBody>
                    <a:bodyPr/>
                    <a:lstStyle/>
                    <a:p>
                      <a:pPr algn="l" fontAlgn="b"/>
                      <a:r>
                        <a:rPr lang="es-CO" sz="1000" b="1" i="0" u="none" strike="noStrike">
                          <a:solidFill>
                            <a:srgbClr val="FFFFFF"/>
                          </a:solidFill>
                          <a:effectLst/>
                          <a:latin typeface="Calibri" panose="020F0502020204030204" pitchFamily="34" charset="0"/>
                        </a:rPr>
                        <a:t> </a:t>
                      </a:r>
                    </a:p>
                  </a:txBody>
                  <a:tcPr marL="5742" marR="5742" marT="574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1000" b="1" i="0" u="none" strike="noStrike">
                          <a:solidFill>
                            <a:srgbClr val="FFFFFF"/>
                          </a:solidFill>
                          <a:effectLst/>
                          <a:latin typeface="Calibri" panose="020F0502020204030204" pitchFamily="34" charset="0"/>
                        </a:rPr>
                        <a:t> </a:t>
                      </a:r>
                    </a:p>
                  </a:txBody>
                  <a:tcPr marL="5742" marR="5742" marT="574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r>
                        <a:rPr lang="es-CO" sz="1000" b="1" i="0" u="none" strike="noStrike" dirty="0">
                          <a:solidFill>
                            <a:srgbClr val="FFFFFF"/>
                          </a:solidFill>
                          <a:effectLst/>
                          <a:latin typeface="Calibri" panose="020F0502020204030204" pitchFamily="34" charset="0"/>
                        </a:rPr>
                        <a:t> $   6.804.400 </a:t>
                      </a:r>
                    </a:p>
                  </a:txBody>
                  <a:tcPr marL="5742" marR="5742" marT="57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b"/>
                      <a:endParaRPr lang="es-CO" sz="1000" b="1" i="0" u="none" strike="noStrike" dirty="0">
                        <a:solidFill>
                          <a:srgbClr val="FFFFFF"/>
                        </a:solidFill>
                        <a:effectLst/>
                        <a:latin typeface="Calibri" panose="020F0502020204030204" pitchFamily="34" charset="0"/>
                      </a:endParaRPr>
                    </a:p>
                  </a:txBody>
                  <a:tcPr marL="5742" marR="5742" marT="574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269871947"/>
                  </a:ext>
                </a:extLst>
              </a:tr>
            </a:tbl>
          </a:graphicData>
        </a:graphic>
      </p:graphicFrame>
      <p:pic>
        <p:nvPicPr>
          <p:cNvPr id="9" name="Imagen 8">
            <a:extLst>
              <a:ext uri="{FF2B5EF4-FFF2-40B4-BE49-F238E27FC236}">
                <a16:creationId xmlns:a16="http://schemas.microsoft.com/office/drawing/2014/main" id="{D3974DC1-F68E-481B-A96A-9D4708120D16}"/>
              </a:ext>
            </a:extLst>
          </p:cNvPr>
          <p:cNvPicPr>
            <a:picLocks noChangeAspect="1"/>
          </p:cNvPicPr>
          <p:nvPr/>
        </p:nvPicPr>
        <p:blipFill rotWithShape="1">
          <a:blip r:embed="rId3"/>
          <a:srcRect l="77499" t="10708" r="13959" b="76329"/>
          <a:stretch/>
        </p:blipFill>
        <p:spPr>
          <a:xfrm>
            <a:off x="8025414" y="5672832"/>
            <a:ext cx="908225" cy="747986"/>
          </a:xfrm>
          <a:prstGeom prst="rect">
            <a:avLst/>
          </a:prstGeom>
        </p:spPr>
      </p:pic>
    </p:spTree>
    <p:extLst>
      <p:ext uri="{BB962C8B-B14F-4D97-AF65-F5344CB8AC3E}">
        <p14:creationId xmlns:p14="http://schemas.microsoft.com/office/powerpoint/2010/main" val="226046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11" name="Tabla 10">
            <a:extLst>
              <a:ext uri="{FF2B5EF4-FFF2-40B4-BE49-F238E27FC236}">
                <a16:creationId xmlns:a16="http://schemas.microsoft.com/office/drawing/2014/main" id="{8928780F-355A-49C7-A899-3C3324B4C4B5}"/>
              </a:ext>
            </a:extLst>
          </p:cNvPr>
          <p:cNvGraphicFramePr>
            <a:graphicFrameLocks noGrp="1"/>
          </p:cNvGraphicFramePr>
          <p:nvPr>
            <p:extLst>
              <p:ext uri="{D42A27DB-BD31-4B8C-83A1-F6EECF244321}">
                <p14:modId xmlns:p14="http://schemas.microsoft.com/office/powerpoint/2010/main" val="2898455881"/>
              </p:ext>
            </p:extLst>
          </p:nvPr>
        </p:nvGraphicFramePr>
        <p:xfrm>
          <a:off x="1052733" y="1997247"/>
          <a:ext cx="6635329" cy="3490725"/>
        </p:xfrm>
        <a:graphic>
          <a:graphicData uri="http://schemas.openxmlformats.org/drawingml/2006/table">
            <a:tbl>
              <a:tblPr/>
              <a:tblGrid>
                <a:gridCol w="1098542">
                  <a:extLst>
                    <a:ext uri="{9D8B030D-6E8A-4147-A177-3AD203B41FA5}">
                      <a16:colId xmlns:a16="http://schemas.microsoft.com/office/drawing/2014/main" val="522754824"/>
                    </a:ext>
                  </a:extLst>
                </a:gridCol>
                <a:gridCol w="966310">
                  <a:extLst>
                    <a:ext uri="{9D8B030D-6E8A-4147-A177-3AD203B41FA5}">
                      <a16:colId xmlns:a16="http://schemas.microsoft.com/office/drawing/2014/main" val="213488610"/>
                    </a:ext>
                  </a:extLst>
                </a:gridCol>
                <a:gridCol w="4570477">
                  <a:extLst>
                    <a:ext uri="{9D8B030D-6E8A-4147-A177-3AD203B41FA5}">
                      <a16:colId xmlns:a16="http://schemas.microsoft.com/office/drawing/2014/main" val="382494393"/>
                    </a:ext>
                  </a:extLst>
                </a:gridCol>
              </a:tblGrid>
              <a:tr h="452990">
                <a:tc gridSpan="3">
                  <a:txBody>
                    <a:bodyPr/>
                    <a:lstStyle/>
                    <a:p>
                      <a:pPr algn="ctr" fontAlgn="b"/>
                      <a:r>
                        <a:rPr lang="es-CO" sz="1600" b="1" i="0" u="none" strike="noStrike" dirty="0">
                          <a:solidFill>
                            <a:srgbClr val="FFFFFF"/>
                          </a:solidFill>
                          <a:effectLst/>
                          <a:latin typeface="Arial" panose="020B0604020202020204" pitchFamily="34" charset="0"/>
                        </a:rPr>
                        <a:t>IMPUESTO DE RENTA</a:t>
                      </a:r>
                    </a:p>
                    <a:p>
                      <a:pPr algn="ctr" fontAlgn="b"/>
                      <a:endParaRPr lang="es-CO" sz="1600" b="1" i="0" u="none" strike="noStrike" dirty="0">
                        <a:solidFill>
                          <a:srgbClr val="FFFF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10530534"/>
                  </a:ext>
                </a:extLst>
              </a:tr>
              <a:tr h="337525">
                <a:tc>
                  <a:txBody>
                    <a:bodyPr/>
                    <a:lstStyle/>
                    <a:p>
                      <a:pPr algn="ctr" fontAlgn="b"/>
                      <a:r>
                        <a:rPr lang="es-CO" sz="1200" b="1" i="0" u="none" strike="noStrike">
                          <a:solidFill>
                            <a:srgbClr val="FFFFFF"/>
                          </a:solidFill>
                          <a:effectLst/>
                          <a:latin typeface="Arial" panose="020B0604020202020204" pitchFamily="34" charset="0"/>
                        </a:rPr>
                        <a:t>NORMA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a:solidFill>
                            <a:srgbClr val="FFFFFF"/>
                          </a:solidFill>
                          <a:effectLst/>
                          <a:latin typeface="Arial" panose="020B0604020202020204" pitchFamily="34" charset="0"/>
                        </a:rPr>
                        <a:t>FECHA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348044154"/>
                  </a:ext>
                </a:extLst>
              </a:tr>
              <a:tr h="713864">
                <a:tc>
                  <a:txBody>
                    <a:bodyPr/>
                    <a:lstStyle/>
                    <a:p>
                      <a:pPr algn="ctr" rtl="0" fontAlgn="ctr"/>
                      <a:r>
                        <a:rPr lang="es-CO" sz="1000" b="0" i="0" u="none" strike="noStrike">
                          <a:solidFill>
                            <a:srgbClr val="000000"/>
                          </a:solidFill>
                          <a:effectLst/>
                          <a:latin typeface="Arial" panose="020B0604020202020204" pitchFamily="34" charset="0"/>
                        </a:rPr>
                        <a:t>Decreto 435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19 de marzo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Ampliación fechas para presentación y pago del impuesto. Adicionalmente, fija fecha especial para el pago del IVA e Impoconsumo para sectores que desarrollen las actividades de servicios de expendio de comidas y bebidas, agencias de viajes.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2374632"/>
                  </a:ext>
                </a:extLst>
              </a:tr>
              <a:tr h="356933">
                <a:tc>
                  <a:txBody>
                    <a:bodyPr/>
                    <a:lstStyle/>
                    <a:p>
                      <a:pPr algn="ctr" rtl="0" fontAlgn="ctr"/>
                      <a:r>
                        <a:rPr lang="es-CO" sz="1000" b="0" i="0" u="none" strike="noStrike">
                          <a:solidFill>
                            <a:srgbClr val="000000"/>
                          </a:solidFill>
                          <a:effectLst/>
                          <a:latin typeface="Arial" panose="020B0604020202020204" pitchFamily="34" charset="0"/>
                        </a:rPr>
                        <a:t>Decreto 520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06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Directrices para cálculo del 1er anticipo del impuesto de renta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816935"/>
                  </a:ext>
                </a:extLst>
              </a:tr>
              <a:tr h="713864">
                <a:tc>
                  <a:txBody>
                    <a:bodyPr/>
                    <a:lstStyle/>
                    <a:p>
                      <a:pPr algn="ctr" rtl="0" fontAlgn="ctr"/>
                      <a:r>
                        <a:rPr lang="es-CO" sz="1000" b="1" i="0" u="none" strike="noStrike" dirty="0">
                          <a:solidFill>
                            <a:srgbClr val="000000"/>
                          </a:solidFill>
                          <a:effectLst/>
                          <a:latin typeface="Arial" panose="020B0604020202020204" pitchFamily="34" charset="0"/>
                        </a:rPr>
                        <a:t>Decreto 568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panose="020B0604020202020204" pitchFamily="34" charset="0"/>
                        </a:rPr>
                        <a:t>15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Arial" panose="020B0604020202020204" pitchFamily="34" charset="0"/>
                        </a:rPr>
                        <a:t>Crea el impuesto solidario entre mayo a julio del 2020. A cargo de los servidores públicos y las personas naturales vinculadas mediante contrato de prestación de servicios profesionales, con salarios y  honorarios mensuales de $10.000.000 o más.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4862433"/>
                  </a:ext>
                </a:extLst>
              </a:tr>
              <a:tr h="514401">
                <a:tc>
                  <a:txBody>
                    <a:bodyPr/>
                    <a:lstStyle/>
                    <a:p>
                      <a:pPr algn="ctr" rtl="0" fontAlgn="ctr"/>
                      <a:r>
                        <a:rPr lang="es-CO" sz="1000" b="0" i="0" u="none" strike="noStrike" dirty="0">
                          <a:solidFill>
                            <a:srgbClr val="000000"/>
                          </a:solidFill>
                          <a:effectLst/>
                          <a:latin typeface="Arial" panose="020B0604020202020204" pitchFamily="34" charset="0"/>
                        </a:rPr>
                        <a:t>Decreto 655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13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Se aplaza para noviembre el pago de la segunda cuota de renta para micro, pequeñas y medianas empresas.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161768"/>
                  </a:ext>
                </a:extLst>
              </a:tr>
              <a:tr h="356933">
                <a:tc>
                  <a:txBody>
                    <a:bodyPr/>
                    <a:lstStyle/>
                    <a:p>
                      <a:pPr algn="ctr" fontAlgn="b"/>
                      <a:r>
                        <a:rPr lang="es-CO" sz="1000" b="1" i="0" u="none" strike="noStrike" dirty="0">
                          <a:solidFill>
                            <a:srgbClr val="000000"/>
                          </a:solidFill>
                          <a:effectLst/>
                          <a:latin typeface="Arial" panose="020B0604020202020204" pitchFamily="34" charset="0"/>
                        </a:rPr>
                        <a:t>Decreto 766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panose="020B0604020202020204" pitchFamily="34" charset="0"/>
                        </a:rPr>
                        <a:t>29 de mayo del 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Arial" panose="020B0604020202020204" pitchFamily="34" charset="0"/>
                        </a:rPr>
                        <a:t>Modificación del porcentaje para la determinación del anticipo de renta para el año 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6514461"/>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3047A8D4-99BC-4859-8B45-9BCF3CB382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8226427" y="5030591"/>
            <a:ext cx="327577" cy="329726"/>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218" name="Picture 2" descr="Download Free png Yellow Dot Png (94+ images in Collection) Page 2 ...">
            <a:extLst>
              <a:ext uri="{FF2B5EF4-FFF2-40B4-BE49-F238E27FC236}">
                <a16:creationId xmlns:a16="http://schemas.microsoft.com/office/drawing/2014/main" id="{8673DE84-3C3B-4051-8BA0-363D6C1ACE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524" t="-3677" b="-1"/>
          <a:stretch/>
        </p:blipFill>
        <p:spPr bwMode="auto">
          <a:xfrm>
            <a:off x="8226427" y="3994429"/>
            <a:ext cx="327577" cy="330052"/>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2" name="Conector recto de flecha 11">
            <a:extLst>
              <a:ext uri="{FF2B5EF4-FFF2-40B4-BE49-F238E27FC236}">
                <a16:creationId xmlns:a16="http://schemas.microsoft.com/office/drawing/2014/main" id="{4CBAA0EA-E363-4908-871B-AB14D560D364}"/>
              </a:ext>
            </a:extLst>
          </p:cNvPr>
          <p:cNvCxnSpPr>
            <a:cxnSpLocks/>
          </p:cNvCxnSpPr>
          <p:nvPr/>
        </p:nvCxnSpPr>
        <p:spPr>
          <a:xfrm>
            <a:off x="7689520" y="4159455"/>
            <a:ext cx="398037"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id="{9BF6698B-C7CE-4125-B37A-3B65E5AF7146}"/>
              </a:ext>
            </a:extLst>
          </p:cNvPr>
          <p:cNvCxnSpPr>
            <a:cxnSpLocks/>
          </p:cNvCxnSpPr>
          <p:nvPr/>
        </p:nvCxnSpPr>
        <p:spPr>
          <a:xfrm>
            <a:off x="7693230" y="5195454"/>
            <a:ext cx="398037"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id="{ACB3248C-2066-4BCF-987C-7E52877087C5}"/>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15" name="CuadroTexto 14">
            <a:extLst>
              <a:ext uri="{FF2B5EF4-FFF2-40B4-BE49-F238E27FC236}">
                <a16:creationId xmlns:a16="http://schemas.microsoft.com/office/drawing/2014/main" id="{B94A0354-DF23-4BAC-B5CC-57413E6985CF}"/>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16" name="Imagen 15">
            <a:extLst>
              <a:ext uri="{FF2B5EF4-FFF2-40B4-BE49-F238E27FC236}">
                <a16:creationId xmlns:a16="http://schemas.microsoft.com/office/drawing/2014/main" id="{EE3AF5C3-0F06-409A-A1B2-182E161BD0DC}"/>
              </a:ext>
            </a:extLst>
          </p:cNvPr>
          <p:cNvPicPr>
            <a:picLocks noChangeAspect="1"/>
          </p:cNvPicPr>
          <p:nvPr/>
        </p:nvPicPr>
        <p:blipFill rotWithShape="1">
          <a:blip r:embed="rId4"/>
          <a:srcRect l="77499" t="10708" r="13959" b="76329"/>
          <a:stretch/>
        </p:blipFill>
        <p:spPr>
          <a:xfrm>
            <a:off x="8087558" y="5923262"/>
            <a:ext cx="735308" cy="655091"/>
          </a:xfrm>
          <a:prstGeom prst="rect">
            <a:avLst/>
          </a:prstGeom>
        </p:spPr>
      </p:pic>
    </p:spTree>
    <p:extLst>
      <p:ext uri="{BB962C8B-B14F-4D97-AF65-F5344CB8AC3E}">
        <p14:creationId xmlns:p14="http://schemas.microsoft.com/office/powerpoint/2010/main" val="295754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9704F8AF-2CF3-4479-850A-A1C89A6ABEEF}"/>
              </a:ext>
            </a:extLst>
          </p:cNvPr>
          <p:cNvGraphicFramePr>
            <a:graphicFrameLocks noGrp="1"/>
          </p:cNvGraphicFramePr>
          <p:nvPr>
            <p:extLst>
              <p:ext uri="{D42A27DB-BD31-4B8C-83A1-F6EECF244321}">
                <p14:modId xmlns:p14="http://schemas.microsoft.com/office/powerpoint/2010/main" val="2645311484"/>
              </p:ext>
            </p:extLst>
          </p:nvPr>
        </p:nvGraphicFramePr>
        <p:xfrm>
          <a:off x="724640" y="1890945"/>
          <a:ext cx="6874646" cy="3789337"/>
        </p:xfrm>
        <a:graphic>
          <a:graphicData uri="http://schemas.openxmlformats.org/drawingml/2006/table">
            <a:tbl>
              <a:tblPr/>
              <a:tblGrid>
                <a:gridCol w="1755761">
                  <a:extLst>
                    <a:ext uri="{9D8B030D-6E8A-4147-A177-3AD203B41FA5}">
                      <a16:colId xmlns:a16="http://schemas.microsoft.com/office/drawing/2014/main" val="1429998996"/>
                    </a:ext>
                  </a:extLst>
                </a:gridCol>
                <a:gridCol w="1394517">
                  <a:extLst>
                    <a:ext uri="{9D8B030D-6E8A-4147-A177-3AD203B41FA5}">
                      <a16:colId xmlns:a16="http://schemas.microsoft.com/office/drawing/2014/main" val="2126382814"/>
                    </a:ext>
                  </a:extLst>
                </a:gridCol>
                <a:gridCol w="3724368">
                  <a:extLst>
                    <a:ext uri="{9D8B030D-6E8A-4147-A177-3AD203B41FA5}">
                      <a16:colId xmlns:a16="http://schemas.microsoft.com/office/drawing/2014/main" val="3860082329"/>
                    </a:ext>
                  </a:extLst>
                </a:gridCol>
              </a:tblGrid>
              <a:tr h="603680">
                <a:tc gridSpan="3">
                  <a:txBody>
                    <a:bodyPr/>
                    <a:lstStyle/>
                    <a:p>
                      <a:pPr algn="ctr" fontAlgn="b"/>
                      <a:r>
                        <a:rPr lang="es-CO" sz="2000" b="1" i="0" u="none" strike="noStrike" dirty="0">
                          <a:solidFill>
                            <a:srgbClr val="FFFFFF"/>
                          </a:solidFill>
                          <a:effectLst/>
                          <a:latin typeface="Arial" panose="020B0604020202020204" pitchFamily="34" charset="0"/>
                        </a:rPr>
                        <a:t>Devoluciones en renta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644601997"/>
                  </a:ext>
                </a:extLst>
              </a:tr>
              <a:tr h="232531">
                <a:tc>
                  <a:txBody>
                    <a:bodyPr/>
                    <a:lstStyle/>
                    <a:p>
                      <a:pPr algn="ctr" fontAlgn="b"/>
                      <a:r>
                        <a:rPr lang="es-CO" sz="1200" b="1" i="0" u="none" strike="noStrike">
                          <a:solidFill>
                            <a:srgbClr val="FFFFFF"/>
                          </a:solidFill>
                          <a:effectLst/>
                          <a:latin typeface="Arial" panose="020B0604020202020204" pitchFamily="34" charset="0"/>
                        </a:rPr>
                        <a:t>NORMA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dirty="0">
                          <a:solidFill>
                            <a:srgbClr val="FFFFFF"/>
                          </a:solidFill>
                          <a:effectLst/>
                          <a:latin typeface="Arial" panose="020B060402020202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867281144"/>
                  </a:ext>
                </a:extLst>
              </a:tr>
              <a:tr h="528158">
                <a:tc>
                  <a:txBody>
                    <a:bodyPr/>
                    <a:lstStyle/>
                    <a:p>
                      <a:pPr algn="l" rtl="0" fontAlgn="ctr"/>
                      <a:r>
                        <a:rPr lang="es-CO" sz="1000" b="0" i="0" u="none" strike="noStrike">
                          <a:solidFill>
                            <a:srgbClr val="000000"/>
                          </a:solidFill>
                          <a:effectLst/>
                          <a:latin typeface="Arial" panose="020B0604020202020204" pitchFamily="34" charset="0"/>
                        </a:rPr>
                        <a:t>Documento Dian 30580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CO" sz="1000" b="0" i="0" u="none" strike="noStrike">
                          <a:solidFill>
                            <a:srgbClr val="000000"/>
                          </a:solidFill>
                          <a:effectLst/>
                          <a:latin typeface="Arial" panose="020B0604020202020204" pitchFamily="34" charset="0"/>
                        </a:rPr>
                        <a:t>25 de marzo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solidFill>
                            <a:srgbClr val="000000"/>
                          </a:solidFill>
                          <a:effectLst/>
                          <a:latin typeface="Arial" panose="020B0604020202020204" pitchFamily="34" charset="0"/>
                        </a:rPr>
                        <a:t>Lineamientos para devoluciones y/o compensaciones tales como radicación de solicitudes para contribuyentes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6868718"/>
                  </a:ext>
                </a:extLst>
              </a:tr>
              <a:tr h="298969">
                <a:tc rowSpan="3">
                  <a:txBody>
                    <a:bodyPr/>
                    <a:lstStyle/>
                    <a:p>
                      <a:pPr algn="l" fontAlgn="ctr"/>
                      <a:r>
                        <a:rPr lang="es-CO" sz="1000" b="1" i="0" u="none" strike="noStrike" dirty="0">
                          <a:solidFill>
                            <a:srgbClr val="000000"/>
                          </a:solidFill>
                          <a:effectLst/>
                          <a:latin typeface="Arial" panose="020B0604020202020204" pitchFamily="34" charset="0"/>
                        </a:rPr>
                        <a:t>Decreto 535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rtl="0" fontAlgn="ctr"/>
                      <a:r>
                        <a:rPr lang="es-CO" sz="1000" b="0" i="0" u="none" strike="noStrike" dirty="0">
                          <a:solidFill>
                            <a:srgbClr val="000000"/>
                          </a:solidFill>
                          <a:effectLst/>
                          <a:latin typeface="Arial" panose="020B0604020202020204" pitchFamily="34" charset="0"/>
                        </a:rPr>
                        <a:t>10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Devolución abreviada dentro de los 15 días hábiles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01356"/>
                  </a:ext>
                </a:extLst>
              </a:tr>
              <a:tr h="498281">
                <a:tc vMerge="1">
                  <a:txBody>
                    <a:bodyPr/>
                    <a:lstStyle/>
                    <a:p>
                      <a:endParaRPr lang="es-CO"/>
                    </a:p>
                  </a:txBody>
                  <a:tcPr/>
                </a:tc>
                <a:tc vMerge="1">
                  <a:txBody>
                    <a:bodyPr/>
                    <a:lstStyle/>
                    <a:p>
                      <a:endParaRPr lang="es-CO"/>
                    </a:p>
                  </a:txBody>
                  <a:tcPr/>
                </a:tc>
                <a:tc>
                  <a:txBody>
                    <a:bodyPr/>
                    <a:lstStyle/>
                    <a:p>
                      <a:pPr algn="l" fontAlgn="b"/>
                      <a:r>
                        <a:rPr lang="es-CO" sz="1000" b="0" i="0" u="none" strike="noStrike" dirty="0">
                          <a:solidFill>
                            <a:srgbClr val="000000"/>
                          </a:solidFill>
                          <a:effectLst/>
                          <a:latin typeface="Arial" panose="020B0604020202020204" pitchFamily="34" charset="0"/>
                        </a:rPr>
                        <a:t>Aplica para contribuyentes que no sean considerados de alto riesgo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3611298"/>
                  </a:ext>
                </a:extLst>
              </a:tr>
              <a:tr h="730812">
                <a:tc vMerge="1">
                  <a:txBody>
                    <a:bodyPr/>
                    <a:lstStyle/>
                    <a:p>
                      <a:endParaRPr lang="es-CO"/>
                    </a:p>
                  </a:txBody>
                  <a:tcPr/>
                </a:tc>
                <a:tc vMerge="1">
                  <a:txBody>
                    <a:bodyPr/>
                    <a:lstStyle/>
                    <a:p>
                      <a:endParaRPr lang="es-CO"/>
                    </a:p>
                  </a:txBody>
                  <a:tcPr/>
                </a:tc>
                <a:tc>
                  <a:txBody>
                    <a:bodyPr/>
                    <a:lstStyle/>
                    <a:p>
                      <a:pPr algn="l" fontAlgn="b"/>
                      <a:r>
                        <a:rPr lang="es-CO" sz="1000" b="0" i="0" u="none" strike="noStrike" dirty="0">
                          <a:solidFill>
                            <a:srgbClr val="000000"/>
                          </a:solidFill>
                          <a:effectLst/>
                          <a:latin typeface="Arial" panose="020B0604020202020204" pitchFamily="34" charset="0"/>
                        </a:rPr>
                        <a:t>No se relacionan costos y gastos. Se suministran cuando se levante la emergencia sanitaria dentro de 30 días calendario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5969506"/>
                  </a:ext>
                </a:extLst>
              </a:tr>
              <a:tr h="420771">
                <a:tc>
                  <a:txBody>
                    <a:bodyPr/>
                    <a:lstStyle/>
                    <a:p>
                      <a:pPr algn="l" fontAlgn="b"/>
                      <a:r>
                        <a:rPr lang="es-CO" sz="1000" b="0" i="0" u="none" strike="noStrike">
                          <a:solidFill>
                            <a:srgbClr val="000000"/>
                          </a:solidFill>
                          <a:effectLst/>
                          <a:latin typeface="Arial" panose="020B0604020202020204" pitchFamily="34" charset="0"/>
                        </a:rPr>
                        <a:t>Circular interna 000006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18 de abril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Lineamientos sobre devoluciones del saldo a favor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1315200"/>
                  </a:ext>
                </a:extLst>
              </a:tr>
              <a:tr h="476135">
                <a:tc>
                  <a:txBody>
                    <a:bodyPr/>
                    <a:lstStyle/>
                    <a:p>
                      <a:pPr algn="l" fontAlgn="b"/>
                      <a:r>
                        <a:rPr lang="es-CO" sz="1000" b="0" i="0" u="none" strike="noStrike">
                          <a:solidFill>
                            <a:srgbClr val="000000"/>
                          </a:solidFill>
                          <a:effectLst/>
                          <a:latin typeface="Arial" panose="020B0604020202020204" pitchFamily="34" charset="0"/>
                        </a:rPr>
                        <a:t>Circular interna 000013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18 de abril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Lineamientos para garantizar la atención y la prestación de los servicios por parte de la Dian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0320426"/>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BDA7BBFB-2510-4CEE-8EC6-523747D3C7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8284211" y="3556247"/>
            <a:ext cx="514008" cy="495664"/>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2" name="Conector recto de flecha 11">
            <a:extLst>
              <a:ext uri="{FF2B5EF4-FFF2-40B4-BE49-F238E27FC236}">
                <a16:creationId xmlns:a16="http://schemas.microsoft.com/office/drawing/2014/main" id="{FD83B3EA-94E2-47E6-857F-FF15BFA628FC}"/>
              </a:ext>
            </a:extLst>
          </p:cNvPr>
          <p:cNvCxnSpPr>
            <a:cxnSpLocks/>
            <a:endCxn id="9" idx="2"/>
          </p:cNvCxnSpPr>
          <p:nvPr/>
        </p:nvCxnSpPr>
        <p:spPr>
          <a:xfrm>
            <a:off x="7981025" y="3804079"/>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id="{7C2A570F-96F3-454B-90E4-F4F453129D37}"/>
              </a:ext>
            </a:extLst>
          </p:cNvPr>
          <p:cNvCxnSpPr/>
          <p:nvPr/>
        </p:nvCxnSpPr>
        <p:spPr>
          <a:xfrm>
            <a:off x="7599286" y="3338004"/>
            <a:ext cx="38173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80170AA6-EB7F-4676-89D5-0E1554BEF26C}"/>
              </a:ext>
            </a:extLst>
          </p:cNvPr>
          <p:cNvCxnSpPr/>
          <p:nvPr/>
        </p:nvCxnSpPr>
        <p:spPr>
          <a:xfrm>
            <a:off x="7981025" y="3338004"/>
            <a:ext cx="0" cy="9587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id="{F7D2FD9A-C8C6-439B-B3FC-F5BDFDF16D88}"/>
              </a:ext>
            </a:extLst>
          </p:cNvPr>
          <p:cNvCxnSpPr/>
          <p:nvPr/>
        </p:nvCxnSpPr>
        <p:spPr>
          <a:xfrm>
            <a:off x="7599285" y="4280516"/>
            <a:ext cx="38173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F7A14426-476E-41A3-B3CB-9FE6041EACD1}"/>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28" name="CuadroTexto 27">
            <a:extLst>
              <a:ext uri="{FF2B5EF4-FFF2-40B4-BE49-F238E27FC236}">
                <a16:creationId xmlns:a16="http://schemas.microsoft.com/office/drawing/2014/main" id="{A31527BD-E79F-4FD2-B314-1A1A19A188FE}"/>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29" name="Imagen 28">
            <a:extLst>
              <a:ext uri="{FF2B5EF4-FFF2-40B4-BE49-F238E27FC236}">
                <a16:creationId xmlns:a16="http://schemas.microsoft.com/office/drawing/2014/main" id="{67E83BD6-F2A7-4615-98DA-DF1530880C79}"/>
              </a:ext>
            </a:extLst>
          </p:cNvPr>
          <p:cNvPicPr>
            <a:picLocks noChangeAspect="1"/>
          </p:cNvPicPr>
          <p:nvPr/>
        </p:nvPicPr>
        <p:blipFill rotWithShape="1">
          <a:blip r:embed="rId4"/>
          <a:srcRect l="77499" t="10708" r="13959" b="76329"/>
          <a:stretch/>
        </p:blipFill>
        <p:spPr>
          <a:xfrm>
            <a:off x="8140824" y="5836542"/>
            <a:ext cx="781234" cy="750688"/>
          </a:xfrm>
          <a:prstGeom prst="rect">
            <a:avLst/>
          </a:prstGeom>
        </p:spPr>
      </p:pic>
    </p:spTree>
    <p:extLst>
      <p:ext uri="{BB962C8B-B14F-4D97-AF65-F5344CB8AC3E}">
        <p14:creationId xmlns:p14="http://schemas.microsoft.com/office/powerpoint/2010/main" val="2339105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41987A70-B957-4187-B2E0-4987CED97B6C}"/>
              </a:ext>
            </a:extLst>
          </p:cNvPr>
          <p:cNvGraphicFramePr>
            <a:graphicFrameLocks noGrp="1"/>
          </p:cNvGraphicFramePr>
          <p:nvPr>
            <p:extLst>
              <p:ext uri="{D42A27DB-BD31-4B8C-83A1-F6EECF244321}">
                <p14:modId xmlns:p14="http://schemas.microsoft.com/office/powerpoint/2010/main" val="2465140674"/>
              </p:ext>
            </p:extLst>
          </p:nvPr>
        </p:nvGraphicFramePr>
        <p:xfrm>
          <a:off x="1118586" y="2485749"/>
          <a:ext cx="6196614" cy="2827566"/>
        </p:xfrm>
        <a:graphic>
          <a:graphicData uri="http://schemas.openxmlformats.org/drawingml/2006/table">
            <a:tbl>
              <a:tblPr/>
              <a:tblGrid>
                <a:gridCol w="1056443">
                  <a:extLst>
                    <a:ext uri="{9D8B030D-6E8A-4147-A177-3AD203B41FA5}">
                      <a16:colId xmlns:a16="http://schemas.microsoft.com/office/drawing/2014/main" val="3308339679"/>
                    </a:ext>
                  </a:extLst>
                </a:gridCol>
                <a:gridCol w="1207363">
                  <a:extLst>
                    <a:ext uri="{9D8B030D-6E8A-4147-A177-3AD203B41FA5}">
                      <a16:colId xmlns:a16="http://schemas.microsoft.com/office/drawing/2014/main" val="596847509"/>
                    </a:ext>
                  </a:extLst>
                </a:gridCol>
                <a:gridCol w="3932808">
                  <a:extLst>
                    <a:ext uri="{9D8B030D-6E8A-4147-A177-3AD203B41FA5}">
                      <a16:colId xmlns:a16="http://schemas.microsoft.com/office/drawing/2014/main" val="3037382302"/>
                    </a:ext>
                  </a:extLst>
                </a:gridCol>
              </a:tblGrid>
              <a:tr h="329258">
                <a:tc gridSpan="3">
                  <a:txBody>
                    <a:bodyPr/>
                    <a:lstStyle/>
                    <a:p>
                      <a:pPr algn="ctr" fontAlgn="b"/>
                      <a:r>
                        <a:rPr lang="es-CO" sz="2000" b="1" i="0" u="none" strike="noStrike" dirty="0">
                          <a:solidFill>
                            <a:srgbClr val="FFFFFF"/>
                          </a:solidFill>
                          <a:effectLst/>
                          <a:latin typeface="Arial" panose="020B0604020202020204" pitchFamily="34" charset="0"/>
                        </a:rPr>
                        <a:t>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67802857"/>
                  </a:ext>
                </a:extLst>
              </a:tr>
              <a:tr h="283300">
                <a:tc>
                  <a:txBody>
                    <a:bodyPr/>
                    <a:lstStyle/>
                    <a:p>
                      <a:pPr algn="ctr" fontAlgn="b"/>
                      <a:r>
                        <a:rPr lang="es-CO" sz="1200" b="1" i="0" u="none" strike="noStrike">
                          <a:solidFill>
                            <a:srgbClr val="FFFFFF"/>
                          </a:solidFill>
                          <a:effectLst/>
                          <a:latin typeface="Arial" panose="020B0604020202020204" pitchFamily="34" charset="0"/>
                        </a:rPr>
                        <a:t>NORMA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dirty="0">
                          <a:solidFill>
                            <a:srgbClr val="FFFFFF"/>
                          </a:solidFill>
                          <a:effectLst/>
                          <a:latin typeface="Arial" panose="020B060402020202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2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1245211349"/>
                  </a:ext>
                </a:extLst>
              </a:tr>
              <a:tr h="538786">
                <a:tc>
                  <a:txBody>
                    <a:bodyPr/>
                    <a:lstStyle/>
                    <a:p>
                      <a:pPr algn="ctr" rtl="0" fontAlgn="ctr"/>
                      <a:r>
                        <a:rPr lang="es-CO" sz="1000" b="1" i="0" u="none" strike="noStrike" dirty="0">
                          <a:solidFill>
                            <a:srgbClr val="000000"/>
                          </a:solidFill>
                          <a:effectLst/>
                          <a:latin typeface="Arial" panose="020B0604020202020204" pitchFamily="34" charset="0"/>
                        </a:rPr>
                        <a:t>Decreto 478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25 de marzo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Exclusión del IVA para los computadores personales con valor menor a 50 UVT ($ 1.780.350)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175323"/>
                  </a:ext>
                </a:extLst>
              </a:tr>
              <a:tr h="508853">
                <a:tc>
                  <a:txBody>
                    <a:bodyPr/>
                    <a:lstStyle/>
                    <a:p>
                      <a:pPr algn="ctr" rtl="0" fontAlgn="ctr"/>
                      <a:r>
                        <a:rPr lang="es-CO" sz="1000" b="1" i="0" u="none" strike="noStrike">
                          <a:solidFill>
                            <a:srgbClr val="000000"/>
                          </a:solidFill>
                          <a:effectLst/>
                          <a:latin typeface="Arial" panose="020B0604020202020204" pitchFamily="34" charset="0"/>
                        </a:rPr>
                        <a:t>Decreto 540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13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Exención de IVA en servicios de conexión y acceso a voz e internet móviles con valor no supere 2 UVT (71.214)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080771"/>
                  </a:ext>
                </a:extLst>
              </a:tr>
              <a:tr h="488898">
                <a:tc>
                  <a:txBody>
                    <a:bodyPr/>
                    <a:lstStyle/>
                    <a:p>
                      <a:pPr algn="ctr" rtl="0" fontAlgn="ctr"/>
                      <a:r>
                        <a:rPr lang="es-CO" sz="1000" b="1" i="0" u="none" strike="noStrike" dirty="0">
                          <a:solidFill>
                            <a:srgbClr val="000000"/>
                          </a:solidFill>
                          <a:effectLst/>
                          <a:latin typeface="Arial" panose="020B0604020202020204" pitchFamily="34" charset="0"/>
                        </a:rPr>
                        <a:t>Decreto 551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15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Exención de IVA para productos listados en el mismo Decreto (244 productos - médicos - hospitalarios). Importación</a:t>
                      </a:r>
                    </a:p>
                    <a:p>
                      <a:pPr algn="l" fontAlgn="b"/>
                      <a:endParaRPr lang="es-CO" sz="10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249922"/>
                  </a:ext>
                </a:extLst>
              </a:tr>
              <a:tr h="678471">
                <a:tc>
                  <a:txBody>
                    <a:bodyPr/>
                    <a:lstStyle/>
                    <a:p>
                      <a:pPr algn="ctr" rtl="0" fontAlgn="ctr"/>
                      <a:r>
                        <a:rPr lang="es-CO" sz="1000" b="1" i="0" u="none" strike="noStrike" dirty="0">
                          <a:solidFill>
                            <a:srgbClr val="000000"/>
                          </a:solidFill>
                          <a:effectLst/>
                          <a:latin typeface="Arial" panose="020B0604020202020204" pitchFamily="34" charset="0"/>
                        </a:rPr>
                        <a:t>Decreto 682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21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Exención de IVA por 3 días. 19 junio, 3 y 19 de julio. Exclusión de IVA en arrendamientos de locales comerciales y concesión de espacios. Impoconsumo 0% para el consumo y expendio de comidas y bebidas – 31 de julio.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5008925"/>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38FA74C6-54B8-4995-9232-8DC9A183B1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869564" y="3243062"/>
            <a:ext cx="369452" cy="371876"/>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descr="Download Free png Yellow Dot Png (94+ images in Collection) Page 2 ...">
            <a:extLst>
              <a:ext uri="{FF2B5EF4-FFF2-40B4-BE49-F238E27FC236}">
                <a16:creationId xmlns:a16="http://schemas.microsoft.com/office/drawing/2014/main" id="{81B480F7-D616-4066-ABE7-C20351EDCA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751103" y="4716504"/>
            <a:ext cx="440015" cy="442902"/>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1" name="Conector recto de flecha 10">
            <a:extLst>
              <a:ext uri="{FF2B5EF4-FFF2-40B4-BE49-F238E27FC236}">
                <a16:creationId xmlns:a16="http://schemas.microsoft.com/office/drawing/2014/main" id="{97E5F4B0-6F58-48AC-8DEF-7BDBE45CD50A}"/>
              </a:ext>
            </a:extLst>
          </p:cNvPr>
          <p:cNvCxnSpPr>
            <a:cxnSpLocks/>
          </p:cNvCxnSpPr>
          <p:nvPr/>
        </p:nvCxnSpPr>
        <p:spPr>
          <a:xfrm>
            <a:off x="7325535" y="3429000"/>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id="{0ADDC661-D5EB-4269-99D7-A4BD92573F07}"/>
              </a:ext>
            </a:extLst>
          </p:cNvPr>
          <p:cNvCxnSpPr>
            <a:cxnSpLocks/>
          </p:cNvCxnSpPr>
          <p:nvPr/>
        </p:nvCxnSpPr>
        <p:spPr>
          <a:xfrm>
            <a:off x="7325534" y="4937955"/>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CuadroTexto 12">
            <a:extLst>
              <a:ext uri="{FF2B5EF4-FFF2-40B4-BE49-F238E27FC236}">
                <a16:creationId xmlns:a16="http://schemas.microsoft.com/office/drawing/2014/main" id="{593A90A5-FB11-4009-B629-33B19D262F1E}"/>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14" name="CuadroTexto 13">
            <a:extLst>
              <a:ext uri="{FF2B5EF4-FFF2-40B4-BE49-F238E27FC236}">
                <a16:creationId xmlns:a16="http://schemas.microsoft.com/office/drawing/2014/main" id="{79DC8383-68E9-4254-811C-F078FB47F7BB}"/>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15" name="Imagen 14">
            <a:extLst>
              <a:ext uri="{FF2B5EF4-FFF2-40B4-BE49-F238E27FC236}">
                <a16:creationId xmlns:a16="http://schemas.microsoft.com/office/drawing/2014/main" id="{955BF46D-A1EA-4EC5-91F1-38C1999328BA}"/>
              </a:ext>
            </a:extLst>
          </p:cNvPr>
          <p:cNvPicPr>
            <a:picLocks noChangeAspect="1"/>
          </p:cNvPicPr>
          <p:nvPr/>
        </p:nvPicPr>
        <p:blipFill rotWithShape="1">
          <a:blip r:embed="rId4"/>
          <a:srcRect l="77499" t="10708" r="13959" b="76329"/>
          <a:stretch/>
        </p:blipFill>
        <p:spPr>
          <a:xfrm>
            <a:off x="8016536" y="5708342"/>
            <a:ext cx="806329" cy="712475"/>
          </a:xfrm>
          <a:prstGeom prst="rect">
            <a:avLst/>
          </a:prstGeom>
        </p:spPr>
      </p:pic>
    </p:spTree>
    <p:extLst>
      <p:ext uri="{BB962C8B-B14F-4D97-AF65-F5344CB8AC3E}">
        <p14:creationId xmlns:p14="http://schemas.microsoft.com/office/powerpoint/2010/main" val="433816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AAFD6762-CEEF-4632-87D9-DAA97FAF58E5}"/>
              </a:ext>
            </a:extLst>
          </p:cNvPr>
          <p:cNvGraphicFramePr>
            <a:graphicFrameLocks noGrp="1"/>
          </p:cNvGraphicFramePr>
          <p:nvPr>
            <p:extLst>
              <p:ext uri="{D42A27DB-BD31-4B8C-83A1-F6EECF244321}">
                <p14:modId xmlns:p14="http://schemas.microsoft.com/office/powerpoint/2010/main" val="865057547"/>
              </p:ext>
            </p:extLst>
          </p:nvPr>
        </p:nvGraphicFramePr>
        <p:xfrm>
          <a:off x="949911" y="2024119"/>
          <a:ext cx="6508789" cy="3552973"/>
        </p:xfrm>
        <a:graphic>
          <a:graphicData uri="http://schemas.openxmlformats.org/drawingml/2006/table">
            <a:tbl>
              <a:tblPr/>
              <a:tblGrid>
                <a:gridCol w="1646251">
                  <a:extLst>
                    <a:ext uri="{9D8B030D-6E8A-4147-A177-3AD203B41FA5}">
                      <a16:colId xmlns:a16="http://schemas.microsoft.com/office/drawing/2014/main" val="4256018974"/>
                    </a:ext>
                  </a:extLst>
                </a:gridCol>
                <a:gridCol w="1646251">
                  <a:extLst>
                    <a:ext uri="{9D8B030D-6E8A-4147-A177-3AD203B41FA5}">
                      <a16:colId xmlns:a16="http://schemas.microsoft.com/office/drawing/2014/main" val="1386382175"/>
                    </a:ext>
                  </a:extLst>
                </a:gridCol>
                <a:gridCol w="3216287">
                  <a:extLst>
                    <a:ext uri="{9D8B030D-6E8A-4147-A177-3AD203B41FA5}">
                      <a16:colId xmlns:a16="http://schemas.microsoft.com/office/drawing/2014/main" val="1592854662"/>
                    </a:ext>
                  </a:extLst>
                </a:gridCol>
              </a:tblGrid>
              <a:tr h="612549">
                <a:tc gridSpan="3">
                  <a:txBody>
                    <a:bodyPr/>
                    <a:lstStyle/>
                    <a:p>
                      <a:pPr algn="ctr" fontAlgn="b"/>
                      <a:r>
                        <a:rPr lang="es-CO" sz="1800" b="1" i="0" u="none" strike="noStrike" dirty="0">
                          <a:solidFill>
                            <a:srgbClr val="FFFFFF"/>
                          </a:solidFill>
                          <a:effectLst/>
                          <a:latin typeface="Arial" panose="020B0604020202020204" pitchFamily="34" charset="0"/>
                        </a:rPr>
                        <a:t>Otros Impuestos nacionales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619859266"/>
                  </a:ext>
                </a:extLst>
              </a:tr>
              <a:tr h="433671">
                <a:tc>
                  <a:txBody>
                    <a:bodyPr/>
                    <a:lstStyle/>
                    <a:p>
                      <a:pPr algn="ctr" fontAlgn="b"/>
                      <a:r>
                        <a:rPr lang="es-CO" sz="1000" b="1" i="0" u="none" strike="noStrike" dirty="0">
                          <a:solidFill>
                            <a:srgbClr val="FFFFFF"/>
                          </a:solidFill>
                          <a:effectLst/>
                          <a:latin typeface="Arial" panose="020B0604020202020204" pitchFamily="34" charset="0"/>
                        </a:rPr>
                        <a:t>NORMA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dirty="0">
                          <a:solidFill>
                            <a:srgbClr val="FFFFFF"/>
                          </a:solidFill>
                          <a:effectLst/>
                          <a:latin typeface="Arial" panose="020B0604020202020204" pitchFamily="34" charset="0"/>
                        </a:rPr>
                        <a:t>FECHA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402165213"/>
                  </a:ext>
                </a:extLst>
              </a:tr>
              <a:tr h="1078691">
                <a:tc>
                  <a:txBody>
                    <a:bodyPr/>
                    <a:lstStyle/>
                    <a:p>
                      <a:pPr algn="ctr" fontAlgn="ctr"/>
                      <a:r>
                        <a:rPr lang="es-CO" sz="1000" b="1" i="0" u="none" strike="noStrike" dirty="0">
                          <a:solidFill>
                            <a:srgbClr val="000000"/>
                          </a:solidFill>
                          <a:effectLst/>
                          <a:latin typeface="Arial" panose="020B0604020202020204" pitchFamily="34" charset="0"/>
                        </a:rPr>
                        <a:t>Resolución 042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05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Nuevo calendario para implementación de FACTURA ELECTRÓNICA y anexo técnico y factura electrónica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510584"/>
                  </a:ext>
                </a:extLst>
              </a:tr>
              <a:tr h="733511">
                <a:tc>
                  <a:txBody>
                    <a:bodyPr/>
                    <a:lstStyle/>
                    <a:p>
                      <a:pPr algn="ctr" rtl="0" fontAlgn="ctr"/>
                      <a:r>
                        <a:rPr lang="es-CO" sz="1000" b="1" i="0" u="none" strike="noStrike" dirty="0">
                          <a:solidFill>
                            <a:srgbClr val="000000"/>
                          </a:solidFill>
                          <a:effectLst/>
                          <a:latin typeface="Arial" panose="020B0604020202020204" pitchFamily="34" charset="0"/>
                        </a:rPr>
                        <a:t>Resolución 046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7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Amplía plazos para la presentación de información exógena para grandes contribuyentes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221336"/>
                  </a:ext>
                </a:extLst>
              </a:tr>
              <a:tr h="694551">
                <a:tc>
                  <a:txBody>
                    <a:bodyPr/>
                    <a:lstStyle/>
                    <a:p>
                      <a:pPr algn="ctr" rtl="0" fontAlgn="ctr"/>
                      <a:r>
                        <a:rPr lang="es-CO" sz="1000" b="1" i="0" u="none" strike="noStrike" dirty="0">
                          <a:solidFill>
                            <a:srgbClr val="000000"/>
                          </a:solidFill>
                          <a:effectLst/>
                          <a:latin typeface="Arial" panose="020B0604020202020204" pitchFamily="34" charset="0"/>
                        </a:rPr>
                        <a:t>Resolución 053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solidFill>
                            <a:srgbClr val="000000"/>
                          </a:solidFill>
                          <a:effectLst/>
                          <a:latin typeface="Arial" panose="020B0604020202020204" pitchFamily="34" charset="0"/>
                        </a:rPr>
                        <a:t>28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Ampliación para presentación de información exógena para PJ y GC.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09526"/>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7DAE0A06-3564-4E65-A2BB-BED5418319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7922808" y="5111382"/>
            <a:ext cx="354210" cy="34156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descr="Download Free png Yellow Dot Png (94+ images in Collection) Page 2 ...">
            <a:extLst>
              <a:ext uri="{FF2B5EF4-FFF2-40B4-BE49-F238E27FC236}">
                <a16:creationId xmlns:a16="http://schemas.microsoft.com/office/drawing/2014/main" id="{3D081BD6-9E6E-40CE-B32F-004FACC7E9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7911461" y="4361430"/>
            <a:ext cx="354210" cy="34156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3" name="Picture 2" descr="Download Free png Yellow Dot Png (94+ images in Collection) Page 2 ...">
            <a:extLst>
              <a:ext uri="{FF2B5EF4-FFF2-40B4-BE49-F238E27FC236}">
                <a16:creationId xmlns:a16="http://schemas.microsoft.com/office/drawing/2014/main" id="{2C08B86E-F487-43FE-93D6-EC638B3E94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7911461" y="3473761"/>
            <a:ext cx="354210" cy="34156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4" name="Conector recto de flecha 13">
            <a:extLst>
              <a:ext uri="{FF2B5EF4-FFF2-40B4-BE49-F238E27FC236}">
                <a16:creationId xmlns:a16="http://schemas.microsoft.com/office/drawing/2014/main" id="{00901874-195F-444C-B620-892603D1A54B}"/>
              </a:ext>
            </a:extLst>
          </p:cNvPr>
          <p:cNvCxnSpPr>
            <a:cxnSpLocks/>
          </p:cNvCxnSpPr>
          <p:nvPr/>
        </p:nvCxnSpPr>
        <p:spPr>
          <a:xfrm>
            <a:off x="7478759" y="3656819"/>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Conector recto de flecha 14">
            <a:extLst>
              <a:ext uri="{FF2B5EF4-FFF2-40B4-BE49-F238E27FC236}">
                <a16:creationId xmlns:a16="http://schemas.microsoft.com/office/drawing/2014/main" id="{7B770FAF-8645-424B-B909-AC536780BE04}"/>
              </a:ext>
            </a:extLst>
          </p:cNvPr>
          <p:cNvCxnSpPr>
            <a:cxnSpLocks/>
          </p:cNvCxnSpPr>
          <p:nvPr/>
        </p:nvCxnSpPr>
        <p:spPr>
          <a:xfrm>
            <a:off x="7478759" y="4546585"/>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Conector recto de flecha 15">
            <a:extLst>
              <a:ext uri="{FF2B5EF4-FFF2-40B4-BE49-F238E27FC236}">
                <a16:creationId xmlns:a16="http://schemas.microsoft.com/office/drawing/2014/main" id="{3402159F-690C-4632-BCB7-F2E30777EE5A}"/>
              </a:ext>
            </a:extLst>
          </p:cNvPr>
          <p:cNvCxnSpPr>
            <a:cxnSpLocks/>
          </p:cNvCxnSpPr>
          <p:nvPr/>
        </p:nvCxnSpPr>
        <p:spPr>
          <a:xfrm>
            <a:off x="7478758" y="5298981"/>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B4FBCBD4-875A-4DD5-819B-BCB93F38C9C6}"/>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18" name="CuadroTexto 17">
            <a:extLst>
              <a:ext uri="{FF2B5EF4-FFF2-40B4-BE49-F238E27FC236}">
                <a16:creationId xmlns:a16="http://schemas.microsoft.com/office/drawing/2014/main" id="{BB2296A3-C140-49AF-AEBB-BB8468904D0C}"/>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pic>
        <p:nvPicPr>
          <p:cNvPr id="19" name="Imagen 18">
            <a:extLst>
              <a:ext uri="{FF2B5EF4-FFF2-40B4-BE49-F238E27FC236}">
                <a16:creationId xmlns:a16="http://schemas.microsoft.com/office/drawing/2014/main" id="{32566255-D713-4568-8FF7-2496CE745CAD}"/>
              </a:ext>
            </a:extLst>
          </p:cNvPr>
          <p:cNvPicPr>
            <a:picLocks noChangeAspect="1"/>
          </p:cNvPicPr>
          <p:nvPr/>
        </p:nvPicPr>
        <p:blipFill rotWithShape="1">
          <a:blip r:embed="rId4"/>
          <a:srcRect l="77499" t="10708" r="13959" b="76329"/>
          <a:stretch/>
        </p:blipFill>
        <p:spPr>
          <a:xfrm>
            <a:off x="8025414" y="5672832"/>
            <a:ext cx="797451" cy="747986"/>
          </a:xfrm>
          <a:prstGeom prst="rect">
            <a:avLst/>
          </a:prstGeom>
        </p:spPr>
      </p:pic>
    </p:spTree>
    <p:extLst>
      <p:ext uri="{BB962C8B-B14F-4D97-AF65-F5344CB8AC3E}">
        <p14:creationId xmlns:p14="http://schemas.microsoft.com/office/powerpoint/2010/main" val="514777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B8CB1A12-9075-4C94-B33F-43AECB842AFD}"/>
              </a:ext>
            </a:extLst>
          </p:cNvPr>
          <p:cNvGraphicFramePr>
            <a:graphicFrameLocks noGrp="1"/>
          </p:cNvGraphicFramePr>
          <p:nvPr>
            <p:extLst>
              <p:ext uri="{D42A27DB-BD31-4B8C-83A1-F6EECF244321}">
                <p14:modId xmlns:p14="http://schemas.microsoft.com/office/powerpoint/2010/main" val="1793506128"/>
              </p:ext>
            </p:extLst>
          </p:nvPr>
        </p:nvGraphicFramePr>
        <p:xfrm>
          <a:off x="1260629" y="1784412"/>
          <a:ext cx="6032130" cy="4537022"/>
        </p:xfrm>
        <a:graphic>
          <a:graphicData uri="http://schemas.openxmlformats.org/drawingml/2006/table">
            <a:tbl>
              <a:tblPr/>
              <a:tblGrid>
                <a:gridCol w="1142023">
                  <a:extLst>
                    <a:ext uri="{9D8B030D-6E8A-4147-A177-3AD203B41FA5}">
                      <a16:colId xmlns:a16="http://schemas.microsoft.com/office/drawing/2014/main" val="1486402644"/>
                    </a:ext>
                  </a:extLst>
                </a:gridCol>
                <a:gridCol w="1320107">
                  <a:extLst>
                    <a:ext uri="{9D8B030D-6E8A-4147-A177-3AD203B41FA5}">
                      <a16:colId xmlns:a16="http://schemas.microsoft.com/office/drawing/2014/main" val="1505797428"/>
                    </a:ext>
                  </a:extLst>
                </a:gridCol>
                <a:gridCol w="3570000">
                  <a:extLst>
                    <a:ext uri="{9D8B030D-6E8A-4147-A177-3AD203B41FA5}">
                      <a16:colId xmlns:a16="http://schemas.microsoft.com/office/drawing/2014/main" val="58307885"/>
                    </a:ext>
                  </a:extLst>
                </a:gridCol>
              </a:tblGrid>
              <a:tr h="594804">
                <a:tc gridSpan="3">
                  <a:txBody>
                    <a:bodyPr/>
                    <a:lstStyle/>
                    <a:p>
                      <a:pPr algn="ctr" fontAlgn="b"/>
                      <a:r>
                        <a:rPr lang="es-CO" sz="1400" b="1" i="0" u="none" strike="noStrike" dirty="0">
                          <a:solidFill>
                            <a:schemeClr val="bg1"/>
                          </a:solidFill>
                          <a:effectLst/>
                          <a:latin typeface="Arial" panose="020B0604020202020204" pitchFamily="34" charset="0"/>
                        </a:rPr>
                        <a:t>PROCEDIMIENTO TRIBUTARIO NACIONAL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68045279"/>
                  </a:ext>
                </a:extLst>
              </a:tr>
              <a:tr h="337584">
                <a:tc>
                  <a:txBody>
                    <a:bodyPr/>
                    <a:lstStyle/>
                    <a:p>
                      <a:pPr algn="ctr" fontAlgn="b"/>
                      <a:r>
                        <a:rPr lang="es-CO" sz="1000" b="1" i="0" u="none" strike="noStrike">
                          <a:solidFill>
                            <a:srgbClr val="FFFFFF"/>
                          </a:solidFill>
                          <a:effectLst/>
                          <a:latin typeface="Arial" panose="020B0604020202020204" pitchFamily="34" charset="0"/>
                        </a:rPr>
                        <a:t>NORMA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a:solidFill>
                            <a:srgbClr val="FFFFFF"/>
                          </a:solidFill>
                          <a:effectLst/>
                          <a:latin typeface="Arial" panose="020B060402020202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340812646"/>
                  </a:ext>
                </a:extLst>
              </a:tr>
              <a:tr h="488120">
                <a:tc>
                  <a:txBody>
                    <a:bodyPr/>
                    <a:lstStyle/>
                    <a:p>
                      <a:pPr algn="ctr" rtl="0" fontAlgn="ctr"/>
                      <a:r>
                        <a:rPr lang="es-CO" sz="1000" b="1" i="0" u="none" strike="noStrike" dirty="0">
                          <a:solidFill>
                            <a:srgbClr val="000000"/>
                          </a:solidFill>
                          <a:effectLst/>
                          <a:latin typeface="Arial" panose="020B0604020202020204" pitchFamily="34" charset="0"/>
                        </a:rPr>
                        <a:t>Circular externa 000003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14 de abril 2014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Trámite y otorgamiento de facilidades de pago.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0645347"/>
                  </a:ext>
                </a:extLst>
              </a:tr>
              <a:tr h="986343">
                <a:tc>
                  <a:txBody>
                    <a:bodyPr/>
                    <a:lstStyle/>
                    <a:p>
                      <a:pPr algn="ctr" rtl="0" fontAlgn="ctr"/>
                      <a:r>
                        <a:rPr lang="es-CO" sz="1000" b="1" i="0" u="none" strike="noStrike" dirty="0">
                          <a:solidFill>
                            <a:srgbClr val="000000"/>
                          </a:solidFill>
                          <a:effectLst/>
                          <a:latin typeface="Arial" panose="020B0604020202020204" pitchFamily="34" charset="0"/>
                        </a:rPr>
                        <a:t>Decreto 560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15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Modificación del régimen de insolvencia Ley 1116 . Empresas afectadas por el Covid-19. N/A retención en la fuente , autorretención, anticipo de renta, renta presuntiva y retención a título de IVA del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475085"/>
                  </a:ext>
                </a:extLst>
              </a:tr>
              <a:tr h="469990">
                <a:tc>
                  <a:txBody>
                    <a:bodyPr/>
                    <a:lstStyle/>
                    <a:p>
                      <a:pPr algn="ctr" rtl="0" fontAlgn="ctr"/>
                      <a:r>
                        <a:rPr lang="es-CO" sz="1000" b="1" i="0" u="none" strike="noStrike" dirty="0">
                          <a:solidFill>
                            <a:srgbClr val="000000"/>
                          </a:solidFill>
                          <a:effectLst/>
                          <a:latin typeface="Arial" panose="020B0604020202020204" pitchFamily="34" charset="0"/>
                        </a:rPr>
                        <a:t>Resolución 038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30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Implementación de notificación electrónica.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407711"/>
                  </a:ext>
                </a:extLst>
              </a:tr>
              <a:tr h="810559">
                <a:tc>
                  <a:txBody>
                    <a:bodyPr/>
                    <a:lstStyle/>
                    <a:p>
                      <a:pPr algn="ctr" rtl="0" fontAlgn="ctr"/>
                      <a:r>
                        <a:rPr lang="es-CO" sz="1000" b="1" i="0" u="none" strike="noStrike" dirty="0">
                          <a:solidFill>
                            <a:srgbClr val="000000"/>
                          </a:solidFill>
                          <a:effectLst/>
                          <a:latin typeface="Arial" panose="020B0604020202020204" pitchFamily="34" charset="0"/>
                        </a:rPr>
                        <a:t>Decreto 688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dirty="0">
                          <a:solidFill>
                            <a:srgbClr val="000000"/>
                          </a:solidFill>
                          <a:effectLst/>
                          <a:latin typeface="Arial" panose="020B0604020202020204" pitchFamily="34" charset="0"/>
                        </a:rPr>
                        <a:t>22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Facilidades de pago de obligaciones tributarias. Se amplia el plazo para conciliación contencioso administrativa, terminación por mutuo acuerdo y favorabilidad tributaria hasta noviembre 30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5229245"/>
                  </a:ext>
                </a:extLst>
              </a:tr>
              <a:tr h="849622">
                <a:tc>
                  <a:txBody>
                    <a:bodyPr/>
                    <a:lstStyle/>
                    <a:p>
                      <a:pPr algn="ctr" fontAlgn="ctr"/>
                      <a:r>
                        <a:rPr lang="es-CO" sz="1000" b="0" i="0" u="none" strike="noStrike">
                          <a:solidFill>
                            <a:srgbClr val="000000"/>
                          </a:solidFill>
                          <a:effectLst/>
                          <a:latin typeface="Arial" panose="020B0604020202020204" pitchFamily="34" charset="0"/>
                        </a:rPr>
                        <a:t>Resolución 000055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a:solidFill>
                            <a:srgbClr val="000000"/>
                          </a:solidFill>
                          <a:effectLst/>
                          <a:latin typeface="Arial" panose="020B0604020202020204" pitchFamily="34" charset="0"/>
                        </a:rPr>
                        <a:t>29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Se realiza levantamiento de suspensión de términos en las actuaciones administrativas o jurisdiccionales; mantener suspendidos hasta la emergencia sanitaria los términos de procesos de fiscalización tributaria.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2630550"/>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2F21500C-FD61-40A2-88CC-1E4EFC66D6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784018" y="2652830"/>
            <a:ext cx="351817" cy="354125"/>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descr="Download Free png Yellow Dot Png (94+ images in Collection) Page 2 ...">
            <a:extLst>
              <a:ext uri="{FF2B5EF4-FFF2-40B4-BE49-F238E27FC236}">
                <a16:creationId xmlns:a16="http://schemas.microsoft.com/office/drawing/2014/main" id="{22680218-2581-47FD-A703-D7C5EFD2E1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799379" y="4956208"/>
            <a:ext cx="351817" cy="354125"/>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2" descr="Download Free png Yellow Dot Png (94+ images in Collection) Page 2 ...">
            <a:extLst>
              <a:ext uri="{FF2B5EF4-FFF2-40B4-BE49-F238E27FC236}">
                <a16:creationId xmlns:a16="http://schemas.microsoft.com/office/drawing/2014/main" id="{741EBF0F-2C9E-4BF5-B1DC-767D7F60DE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524" t="-3677" b="-1"/>
          <a:stretch/>
        </p:blipFill>
        <p:spPr bwMode="auto">
          <a:xfrm>
            <a:off x="7834891" y="4260535"/>
            <a:ext cx="327577" cy="330052"/>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2" descr="Download Free png Yellow Dot Png (94+ images in Collection) Page 2 ...">
            <a:extLst>
              <a:ext uri="{FF2B5EF4-FFF2-40B4-BE49-F238E27FC236}">
                <a16:creationId xmlns:a16="http://schemas.microsoft.com/office/drawing/2014/main" id="{98E1837D-155F-4844-A2DB-3CD1C24DAF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28" r="35653" b="-3359"/>
          <a:stretch/>
        </p:blipFill>
        <p:spPr bwMode="auto">
          <a:xfrm>
            <a:off x="7808258" y="3429000"/>
            <a:ext cx="354210" cy="34156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3" name="Conector recto de flecha 12">
            <a:extLst>
              <a:ext uri="{FF2B5EF4-FFF2-40B4-BE49-F238E27FC236}">
                <a16:creationId xmlns:a16="http://schemas.microsoft.com/office/drawing/2014/main" id="{46E39FFF-66BD-4B4A-A041-695D1C96D366}"/>
              </a:ext>
            </a:extLst>
          </p:cNvPr>
          <p:cNvCxnSpPr>
            <a:cxnSpLocks/>
          </p:cNvCxnSpPr>
          <p:nvPr/>
        </p:nvCxnSpPr>
        <p:spPr>
          <a:xfrm>
            <a:off x="7292759" y="3599784"/>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60AF878C-8AEB-45EE-9692-6A7D36F20989}"/>
              </a:ext>
            </a:extLst>
          </p:cNvPr>
          <p:cNvCxnSpPr>
            <a:cxnSpLocks/>
          </p:cNvCxnSpPr>
          <p:nvPr/>
        </p:nvCxnSpPr>
        <p:spPr>
          <a:xfrm>
            <a:off x="7294216" y="2965142"/>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Conector recto de flecha 14">
            <a:extLst>
              <a:ext uri="{FF2B5EF4-FFF2-40B4-BE49-F238E27FC236}">
                <a16:creationId xmlns:a16="http://schemas.microsoft.com/office/drawing/2014/main" id="{B6A9069A-479F-4253-93F0-C46A0EF5B631}"/>
              </a:ext>
            </a:extLst>
          </p:cNvPr>
          <p:cNvCxnSpPr>
            <a:cxnSpLocks/>
          </p:cNvCxnSpPr>
          <p:nvPr/>
        </p:nvCxnSpPr>
        <p:spPr>
          <a:xfrm>
            <a:off x="7307107" y="4389268"/>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Conector recto de flecha 15">
            <a:extLst>
              <a:ext uri="{FF2B5EF4-FFF2-40B4-BE49-F238E27FC236}">
                <a16:creationId xmlns:a16="http://schemas.microsoft.com/office/drawing/2014/main" id="{33182E75-8F5D-4D9E-8591-EE5EAFDF9448}"/>
              </a:ext>
            </a:extLst>
          </p:cNvPr>
          <p:cNvCxnSpPr>
            <a:cxnSpLocks/>
          </p:cNvCxnSpPr>
          <p:nvPr/>
        </p:nvCxnSpPr>
        <p:spPr>
          <a:xfrm>
            <a:off x="7307107" y="5062740"/>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7" name="Imagen 16">
            <a:extLst>
              <a:ext uri="{FF2B5EF4-FFF2-40B4-BE49-F238E27FC236}">
                <a16:creationId xmlns:a16="http://schemas.microsoft.com/office/drawing/2014/main" id="{923808AA-49A9-43D3-9498-9E571EA65598}"/>
              </a:ext>
            </a:extLst>
          </p:cNvPr>
          <p:cNvPicPr>
            <a:picLocks noChangeAspect="1"/>
          </p:cNvPicPr>
          <p:nvPr/>
        </p:nvPicPr>
        <p:blipFill rotWithShape="1">
          <a:blip r:embed="rId4"/>
          <a:srcRect l="77499" t="10708" r="13959" b="76329"/>
          <a:stretch/>
        </p:blipFill>
        <p:spPr>
          <a:xfrm>
            <a:off x="8052048" y="5836542"/>
            <a:ext cx="770818" cy="703298"/>
          </a:xfrm>
          <a:prstGeom prst="rect">
            <a:avLst/>
          </a:prstGeom>
        </p:spPr>
      </p:pic>
      <p:sp>
        <p:nvSpPr>
          <p:cNvPr id="18" name="CuadroTexto 17">
            <a:extLst>
              <a:ext uri="{FF2B5EF4-FFF2-40B4-BE49-F238E27FC236}">
                <a16:creationId xmlns:a16="http://schemas.microsoft.com/office/drawing/2014/main" id="{6BFE2672-8C42-472E-AA17-E4816CCF24AC}"/>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19" name="CuadroTexto 18">
            <a:extLst>
              <a:ext uri="{FF2B5EF4-FFF2-40B4-BE49-F238E27FC236}">
                <a16:creationId xmlns:a16="http://schemas.microsoft.com/office/drawing/2014/main" id="{8DFA7D73-DD17-4743-A25C-8934B1C26B2E}"/>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spTree>
    <p:extLst>
      <p:ext uri="{BB962C8B-B14F-4D97-AF65-F5344CB8AC3E}">
        <p14:creationId xmlns:p14="http://schemas.microsoft.com/office/powerpoint/2010/main" val="209461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graphicFrame>
        <p:nvGraphicFramePr>
          <p:cNvPr id="4" name="Tabla 3">
            <a:extLst>
              <a:ext uri="{FF2B5EF4-FFF2-40B4-BE49-F238E27FC236}">
                <a16:creationId xmlns:a16="http://schemas.microsoft.com/office/drawing/2014/main" id="{46EE0223-CB83-486E-8C5E-9581242A3632}"/>
              </a:ext>
            </a:extLst>
          </p:cNvPr>
          <p:cNvGraphicFramePr>
            <a:graphicFrameLocks noGrp="1"/>
          </p:cNvGraphicFramePr>
          <p:nvPr>
            <p:extLst>
              <p:ext uri="{D42A27DB-BD31-4B8C-83A1-F6EECF244321}">
                <p14:modId xmlns:p14="http://schemas.microsoft.com/office/powerpoint/2010/main" val="3134905535"/>
              </p:ext>
            </p:extLst>
          </p:nvPr>
        </p:nvGraphicFramePr>
        <p:xfrm>
          <a:off x="1180730" y="2436827"/>
          <a:ext cx="6277970" cy="2696686"/>
        </p:xfrm>
        <a:graphic>
          <a:graphicData uri="http://schemas.openxmlformats.org/drawingml/2006/table">
            <a:tbl>
              <a:tblPr/>
              <a:tblGrid>
                <a:gridCol w="1007161">
                  <a:extLst>
                    <a:ext uri="{9D8B030D-6E8A-4147-A177-3AD203B41FA5}">
                      <a16:colId xmlns:a16="http://schemas.microsoft.com/office/drawing/2014/main" val="2630233891"/>
                    </a:ext>
                  </a:extLst>
                </a:gridCol>
                <a:gridCol w="1007161">
                  <a:extLst>
                    <a:ext uri="{9D8B030D-6E8A-4147-A177-3AD203B41FA5}">
                      <a16:colId xmlns:a16="http://schemas.microsoft.com/office/drawing/2014/main" val="3701669176"/>
                    </a:ext>
                  </a:extLst>
                </a:gridCol>
                <a:gridCol w="4263648">
                  <a:extLst>
                    <a:ext uri="{9D8B030D-6E8A-4147-A177-3AD203B41FA5}">
                      <a16:colId xmlns:a16="http://schemas.microsoft.com/office/drawing/2014/main" val="1283053286"/>
                    </a:ext>
                  </a:extLst>
                </a:gridCol>
              </a:tblGrid>
              <a:tr h="261985">
                <a:tc gridSpan="3">
                  <a:txBody>
                    <a:bodyPr/>
                    <a:lstStyle/>
                    <a:p>
                      <a:pPr algn="ctr" fontAlgn="b"/>
                      <a:r>
                        <a:rPr lang="es-CO" sz="2000" b="1" i="0" u="none" strike="noStrike" dirty="0">
                          <a:solidFill>
                            <a:srgbClr val="FFFFFF"/>
                          </a:solidFill>
                          <a:effectLst/>
                          <a:latin typeface="Arial" panose="020B0604020202020204" pitchFamily="34" charset="0"/>
                        </a:rPr>
                        <a:t>ESAL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091592848"/>
                  </a:ext>
                </a:extLst>
              </a:tr>
              <a:tr h="372288">
                <a:tc>
                  <a:txBody>
                    <a:bodyPr/>
                    <a:lstStyle/>
                    <a:p>
                      <a:pPr algn="ctr" fontAlgn="b"/>
                      <a:r>
                        <a:rPr lang="es-CO" sz="1000" b="1" i="0" u="none" strike="noStrike" dirty="0">
                          <a:solidFill>
                            <a:srgbClr val="FFFFFF"/>
                          </a:solidFill>
                          <a:effectLst/>
                          <a:latin typeface="Arial" panose="020B0604020202020204" pitchFamily="34" charset="0"/>
                        </a:rPr>
                        <a:t>NORMA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dirty="0">
                          <a:solidFill>
                            <a:srgbClr val="FFFFFF"/>
                          </a:solidFill>
                          <a:effectLst/>
                          <a:latin typeface="Arial" panose="020B060402020202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000" b="1" i="0" u="none" strike="noStrike" dirty="0">
                          <a:solidFill>
                            <a:srgbClr val="FFFFFF"/>
                          </a:solidFill>
                          <a:effectLst/>
                          <a:latin typeface="Arial" panose="020B0604020202020204" pitchFamily="34" charset="0"/>
                        </a:rPr>
                        <a:t>DESCRIPCIÓN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103545310"/>
                  </a:ext>
                </a:extLst>
              </a:tr>
              <a:tr h="597933">
                <a:tc>
                  <a:txBody>
                    <a:bodyPr/>
                    <a:lstStyle/>
                    <a:p>
                      <a:pPr algn="ctr" rtl="0" fontAlgn="ctr"/>
                      <a:r>
                        <a:rPr lang="es-CO" sz="1000" b="0" i="0" u="none" strike="noStrike">
                          <a:solidFill>
                            <a:srgbClr val="000000"/>
                          </a:solidFill>
                          <a:effectLst/>
                          <a:latin typeface="Arial" panose="020B0604020202020204" pitchFamily="34" charset="0"/>
                        </a:rPr>
                        <a:t>Decreto 438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19 de marzo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solidFill>
                            <a:srgbClr val="000000"/>
                          </a:solidFill>
                          <a:effectLst/>
                          <a:latin typeface="Arial" panose="020B0604020202020204" pitchFamily="34" charset="0"/>
                        </a:rPr>
                        <a:t>Ampliación en el plazo de actualizacion de las ESAL del impuesto de renta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362140"/>
                  </a:ext>
                </a:extLst>
              </a:tr>
              <a:tr h="432547">
                <a:tc>
                  <a:txBody>
                    <a:bodyPr/>
                    <a:lstStyle/>
                    <a:p>
                      <a:pPr algn="ctr" rtl="0" fontAlgn="ctr"/>
                      <a:r>
                        <a:rPr lang="es-CO" sz="1000" b="1" i="0" u="none" strike="noStrike" dirty="0">
                          <a:solidFill>
                            <a:srgbClr val="000000"/>
                          </a:solidFill>
                          <a:effectLst/>
                          <a:latin typeface="Arial" panose="020B0604020202020204" pitchFamily="34" charset="0"/>
                        </a:rPr>
                        <a:t>Decreto 530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000" b="0" i="0" u="none" strike="noStrike">
                          <a:solidFill>
                            <a:srgbClr val="000000"/>
                          </a:solidFill>
                          <a:effectLst/>
                          <a:latin typeface="Arial" panose="020B0604020202020204" pitchFamily="34" charset="0"/>
                        </a:rPr>
                        <a:t>08 de abril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solidFill>
                            <a:srgbClr val="000000"/>
                          </a:solidFill>
                          <a:effectLst/>
                          <a:latin typeface="Arial" panose="020B0604020202020204" pitchFamily="34" charset="0"/>
                        </a:rPr>
                        <a:t>Exención del 4X1000 en los retiros que realicen las ESAL de cuentas corrientes y de ahorro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8201666"/>
                  </a:ext>
                </a:extLst>
              </a:tr>
              <a:tr h="979593">
                <a:tc>
                  <a:txBody>
                    <a:bodyPr/>
                    <a:lstStyle/>
                    <a:p>
                      <a:pPr algn="ctr" fontAlgn="ctr"/>
                      <a:r>
                        <a:rPr lang="es-CO" sz="1000" b="1" i="0" u="none" strike="noStrike" dirty="0">
                          <a:solidFill>
                            <a:srgbClr val="000000"/>
                          </a:solidFill>
                          <a:effectLst/>
                          <a:latin typeface="Arial" panose="020B0604020202020204" pitchFamily="34" charset="0"/>
                        </a:rPr>
                        <a:t>Decreto 743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28 de mayo de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dirty="0">
                          <a:solidFill>
                            <a:srgbClr val="000000"/>
                          </a:solidFill>
                          <a:effectLst/>
                          <a:latin typeface="Arial" panose="020B0604020202020204" pitchFamily="34" charset="0"/>
                        </a:rPr>
                        <a:t>Se regulan aspectos relacionados a donaciones de entidades sin ánimo de lucro.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139928"/>
                  </a:ext>
                </a:extLst>
              </a:tr>
            </a:tbl>
          </a:graphicData>
        </a:graphic>
      </p:graphicFrame>
      <p:pic>
        <p:nvPicPr>
          <p:cNvPr id="9" name="Picture 2" descr="Download Free png Yellow Dot Png (94+ images in Collection) Page 2 ...">
            <a:extLst>
              <a:ext uri="{FF2B5EF4-FFF2-40B4-BE49-F238E27FC236}">
                <a16:creationId xmlns:a16="http://schemas.microsoft.com/office/drawing/2014/main" id="{9334971A-B246-4E64-B457-0603D3FBE6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883371" y="3685215"/>
            <a:ext cx="351817" cy="354125"/>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2" descr="Download Free png Yellow Dot Png (94+ images in Collection) Page 2 ...">
            <a:extLst>
              <a:ext uri="{FF2B5EF4-FFF2-40B4-BE49-F238E27FC236}">
                <a16:creationId xmlns:a16="http://schemas.microsoft.com/office/drawing/2014/main" id="{182DB192-9D34-4650-A6F5-11EEB9CE24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25" b="-5459"/>
          <a:stretch/>
        </p:blipFill>
        <p:spPr bwMode="auto">
          <a:xfrm>
            <a:off x="7883371" y="4503440"/>
            <a:ext cx="351817" cy="354125"/>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1" name="Conector recto de flecha 10">
            <a:extLst>
              <a:ext uri="{FF2B5EF4-FFF2-40B4-BE49-F238E27FC236}">
                <a16:creationId xmlns:a16="http://schemas.microsoft.com/office/drawing/2014/main" id="{ADCD6EF9-4A3D-4558-AE1C-F75E3FDA1F82}"/>
              </a:ext>
            </a:extLst>
          </p:cNvPr>
          <p:cNvCxnSpPr>
            <a:cxnSpLocks/>
          </p:cNvCxnSpPr>
          <p:nvPr/>
        </p:nvCxnSpPr>
        <p:spPr>
          <a:xfrm>
            <a:off x="7458700" y="3881761"/>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id="{D0DD7C3E-B8EE-4013-93C7-0839FE732005}"/>
              </a:ext>
            </a:extLst>
          </p:cNvPr>
          <p:cNvCxnSpPr>
            <a:cxnSpLocks/>
          </p:cNvCxnSpPr>
          <p:nvPr/>
        </p:nvCxnSpPr>
        <p:spPr>
          <a:xfrm>
            <a:off x="7488136" y="4636363"/>
            <a:ext cx="3031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3" name="Imagen 12">
            <a:extLst>
              <a:ext uri="{FF2B5EF4-FFF2-40B4-BE49-F238E27FC236}">
                <a16:creationId xmlns:a16="http://schemas.microsoft.com/office/drawing/2014/main" id="{91DEF6D0-5970-466D-A04B-2B242F55E554}"/>
              </a:ext>
            </a:extLst>
          </p:cNvPr>
          <p:cNvPicPr>
            <a:picLocks noChangeAspect="1"/>
          </p:cNvPicPr>
          <p:nvPr/>
        </p:nvPicPr>
        <p:blipFill rotWithShape="1">
          <a:blip r:embed="rId4"/>
          <a:srcRect l="77499" t="10708" r="13959" b="76329"/>
          <a:stretch/>
        </p:blipFill>
        <p:spPr>
          <a:xfrm>
            <a:off x="8114190" y="5923262"/>
            <a:ext cx="708675" cy="690602"/>
          </a:xfrm>
          <a:prstGeom prst="rect">
            <a:avLst/>
          </a:prstGeom>
        </p:spPr>
      </p:pic>
      <p:sp>
        <p:nvSpPr>
          <p:cNvPr id="14" name="CuadroTexto 13">
            <a:extLst>
              <a:ext uri="{FF2B5EF4-FFF2-40B4-BE49-F238E27FC236}">
                <a16:creationId xmlns:a16="http://schemas.microsoft.com/office/drawing/2014/main" id="{CE41C17B-4FD8-4ECB-AE8D-925AEE431D0C}"/>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sp>
        <p:nvSpPr>
          <p:cNvPr id="15" name="CuadroTexto 14">
            <a:extLst>
              <a:ext uri="{FF2B5EF4-FFF2-40B4-BE49-F238E27FC236}">
                <a16:creationId xmlns:a16="http://schemas.microsoft.com/office/drawing/2014/main" id="{07E553A0-021C-4AD5-86E0-0C66FD86229C}"/>
              </a:ext>
            </a:extLst>
          </p:cNvPr>
          <p:cNvSpPr txBox="1"/>
          <p:nvPr/>
        </p:nvSpPr>
        <p:spPr>
          <a:xfrm>
            <a:off x="2339993" y="905521"/>
            <a:ext cx="5459767" cy="461665"/>
          </a:xfrm>
          <a:prstGeom prst="rect">
            <a:avLst/>
          </a:prstGeom>
          <a:noFill/>
        </p:spPr>
        <p:txBody>
          <a:bodyPr wrap="square" rtlCol="0">
            <a:spAutoFit/>
          </a:bodyPr>
          <a:lstStyle/>
          <a:p>
            <a:pPr algn="ctr"/>
            <a:r>
              <a:rPr lang="es-CO" sz="2400" b="1" u="sng" dirty="0">
                <a:cs typeface="Arial" panose="020B0604020202020204" pitchFamily="34" charset="0"/>
              </a:rPr>
              <a:t>Resumen ejecutivo</a:t>
            </a:r>
          </a:p>
        </p:txBody>
      </p:sp>
    </p:spTree>
    <p:extLst>
      <p:ext uri="{BB962C8B-B14F-4D97-AF65-F5344CB8AC3E}">
        <p14:creationId xmlns:p14="http://schemas.microsoft.com/office/powerpoint/2010/main" val="3827679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54E21B3B-5E3A-40CF-B32F-121287E39AAE}"/>
              </a:ext>
            </a:extLst>
          </p:cNvPr>
          <p:cNvSpPr txBox="1"/>
          <p:nvPr/>
        </p:nvSpPr>
        <p:spPr>
          <a:xfrm>
            <a:off x="2144988" y="801159"/>
            <a:ext cx="5299552" cy="523220"/>
          </a:xfrm>
          <a:prstGeom prst="rect">
            <a:avLst/>
          </a:prstGeom>
          <a:noFill/>
        </p:spPr>
        <p:txBody>
          <a:bodyPr wrap="square" rtlCol="0">
            <a:spAutoFit/>
          </a:bodyPr>
          <a:lstStyle/>
          <a:p>
            <a:pPr algn="ctr"/>
            <a:r>
              <a:rPr lang="es-CO" sz="2800" b="1" dirty="0">
                <a:solidFill>
                  <a:schemeClr val="tx2">
                    <a:lumMod val="50000"/>
                  </a:schemeClr>
                </a:solidFill>
              </a:rPr>
              <a:t>Ej. Optimización  tributaria</a:t>
            </a:r>
          </a:p>
        </p:txBody>
      </p:sp>
      <p:pic>
        <p:nvPicPr>
          <p:cNvPr id="57" name="Imagen 56">
            <a:extLst>
              <a:ext uri="{FF2B5EF4-FFF2-40B4-BE49-F238E27FC236}">
                <a16:creationId xmlns:a16="http://schemas.microsoft.com/office/drawing/2014/main" id="{BD91C2D3-8BC5-4DB0-964F-B48BA10763A4}"/>
              </a:ext>
            </a:extLst>
          </p:cNvPr>
          <p:cNvPicPr>
            <a:picLocks noChangeAspect="1"/>
          </p:cNvPicPr>
          <p:nvPr/>
        </p:nvPicPr>
        <p:blipFill rotWithShape="1">
          <a:blip r:embed="rId2"/>
          <a:srcRect l="77499" t="10708" r="13959" b="76329"/>
          <a:stretch/>
        </p:blipFill>
        <p:spPr>
          <a:xfrm>
            <a:off x="8131946" y="5723012"/>
            <a:ext cx="690919" cy="697805"/>
          </a:xfrm>
          <a:prstGeom prst="rect">
            <a:avLst/>
          </a:prstGeom>
        </p:spPr>
      </p:pic>
      <p:sp>
        <p:nvSpPr>
          <p:cNvPr id="8" name="CuadroTexto 7">
            <a:extLst>
              <a:ext uri="{FF2B5EF4-FFF2-40B4-BE49-F238E27FC236}">
                <a16:creationId xmlns:a16="http://schemas.microsoft.com/office/drawing/2014/main" id="{01FBBEF6-655F-4595-8E21-BCB05BBE70BC}"/>
              </a:ext>
            </a:extLst>
          </p:cNvPr>
          <p:cNvSpPr txBox="1"/>
          <p:nvPr/>
        </p:nvSpPr>
        <p:spPr>
          <a:xfrm>
            <a:off x="1195408" y="2037312"/>
            <a:ext cx="7198713" cy="2031325"/>
          </a:xfrm>
          <a:prstGeom prst="rect">
            <a:avLst/>
          </a:prstGeom>
          <a:noFill/>
        </p:spPr>
        <p:txBody>
          <a:bodyPr wrap="square" rtlCol="0">
            <a:spAutoFit/>
          </a:bodyPr>
          <a:lstStyle/>
          <a:p>
            <a:pPr marL="285750" indent="-285750">
              <a:buFont typeface="Arial" panose="020B0604020202020204" pitchFamily="34" charset="0"/>
              <a:buChar char="•"/>
            </a:pPr>
            <a:r>
              <a:rPr lang="es-CO" dirty="0"/>
              <a:t>Para los obligados a llevar contabilidad: las operaciones se registran por causación, lo que genera la cascada tributaria.</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El IVA se causa (art. 429 del E.T.):</a:t>
            </a:r>
          </a:p>
          <a:p>
            <a:pPr marL="285750" indent="-285750">
              <a:buFont typeface="Arial" panose="020B0604020202020204" pitchFamily="34" charset="0"/>
              <a:buChar char="•"/>
            </a:pPr>
            <a:endParaRPr lang="es-CO" dirty="0"/>
          </a:p>
          <a:p>
            <a:endParaRPr lang="es-CO" dirty="0"/>
          </a:p>
          <a:p>
            <a:pPr marL="342900" indent="-342900">
              <a:buAutoNum type="alphaLcPeriod"/>
            </a:pPr>
            <a:endParaRPr lang="es-CO" dirty="0"/>
          </a:p>
        </p:txBody>
      </p:sp>
      <p:graphicFrame>
        <p:nvGraphicFramePr>
          <p:cNvPr id="9" name="Tabla 16">
            <a:extLst>
              <a:ext uri="{FF2B5EF4-FFF2-40B4-BE49-F238E27FC236}">
                <a16:creationId xmlns:a16="http://schemas.microsoft.com/office/drawing/2014/main" id="{FF708EE6-56C0-4D02-88E2-560E47D1FA9A}"/>
              </a:ext>
            </a:extLst>
          </p:cNvPr>
          <p:cNvGraphicFramePr>
            <a:graphicFrameLocks noGrp="1"/>
          </p:cNvGraphicFramePr>
          <p:nvPr/>
        </p:nvGraphicFramePr>
        <p:xfrm>
          <a:off x="1852593" y="3429000"/>
          <a:ext cx="6096000" cy="1569720"/>
        </p:xfrm>
        <a:graphic>
          <a:graphicData uri="http://schemas.openxmlformats.org/drawingml/2006/table">
            <a:tbl>
              <a:tblPr firstRow="1" bandRow="1">
                <a:tableStyleId>{5C22544A-7EE6-4342-B048-85BDC9FD1C3A}</a:tableStyleId>
              </a:tblPr>
              <a:tblGrid>
                <a:gridCol w="451382">
                  <a:extLst>
                    <a:ext uri="{9D8B030D-6E8A-4147-A177-3AD203B41FA5}">
                      <a16:colId xmlns:a16="http://schemas.microsoft.com/office/drawing/2014/main" val="478702416"/>
                    </a:ext>
                  </a:extLst>
                </a:gridCol>
                <a:gridCol w="2568696">
                  <a:extLst>
                    <a:ext uri="{9D8B030D-6E8A-4147-A177-3AD203B41FA5}">
                      <a16:colId xmlns:a16="http://schemas.microsoft.com/office/drawing/2014/main" val="2048592554"/>
                    </a:ext>
                  </a:extLst>
                </a:gridCol>
                <a:gridCol w="3075922">
                  <a:extLst>
                    <a:ext uri="{9D8B030D-6E8A-4147-A177-3AD203B41FA5}">
                      <a16:colId xmlns:a16="http://schemas.microsoft.com/office/drawing/2014/main" val="3084692232"/>
                    </a:ext>
                  </a:extLst>
                </a:gridCol>
              </a:tblGrid>
              <a:tr h="370840">
                <a:tc>
                  <a:txBody>
                    <a:bodyPr/>
                    <a:lstStyle/>
                    <a:p>
                      <a:pPr algn="ctr"/>
                      <a:r>
                        <a:rPr lang="es-CO" sz="1400" dirty="0" err="1"/>
                        <a:t>N°</a:t>
                      </a:r>
                      <a:endParaRPr lang="es-CO" sz="1400" dirty="0"/>
                    </a:p>
                  </a:txBody>
                  <a:tcPr/>
                </a:tc>
                <a:tc>
                  <a:txBody>
                    <a:bodyPr/>
                    <a:lstStyle/>
                    <a:p>
                      <a:pPr algn="ctr"/>
                      <a:r>
                        <a:rPr lang="es-CO" sz="1400" dirty="0"/>
                        <a:t>En servicios</a:t>
                      </a:r>
                    </a:p>
                  </a:txBody>
                  <a:tcPr/>
                </a:tc>
                <a:tc>
                  <a:txBody>
                    <a:bodyPr/>
                    <a:lstStyle/>
                    <a:p>
                      <a:pPr algn="ctr"/>
                      <a:r>
                        <a:rPr lang="es-CO" sz="1400" dirty="0"/>
                        <a:t>En la venta de bienes</a:t>
                      </a:r>
                    </a:p>
                  </a:txBody>
                  <a:tcPr/>
                </a:tc>
                <a:extLst>
                  <a:ext uri="{0D108BD9-81ED-4DB2-BD59-A6C34878D82A}">
                    <a16:rowId xmlns:a16="http://schemas.microsoft.com/office/drawing/2014/main" val="1902671165"/>
                  </a:ext>
                </a:extLst>
              </a:tr>
              <a:tr h="370840">
                <a:tc>
                  <a:txBody>
                    <a:bodyPr/>
                    <a:lstStyle/>
                    <a:p>
                      <a:pPr algn="ctr"/>
                      <a:r>
                        <a:rPr lang="es-CO" sz="1200" dirty="0"/>
                        <a:t>1</a:t>
                      </a:r>
                    </a:p>
                  </a:txBody>
                  <a:tcPr/>
                </a:tc>
                <a:tc>
                  <a:txBody>
                    <a:bodyPr/>
                    <a:lstStyle/>
                    <a:p>
                      <a:r>
                        <a:rPr lang="es-CO" sz="1200" dirty="0"/>
                        <a:t>En la fecha de emisión de la factura</a:t>
                      </a:r>
                    </a:p>
                  </a:txBody>
                  <a:tcPr/>
                </a:tc>
                <a:tc>
                  <a:txBody>
                    <a:bodyPr/>
                    <a:lstStyle/>
                    <a:p>
                      <a:r>
                        <a:rPr lang="es-CO" sz="1200" dirty="0"/>
                        <a:t>En la fecha de emisión de la factura</a:t>
                      </a:r>
                    </a:p>
                  </a:txBody>
                  <a:tcPr/>
                </a:tc>
                <a:extLst>
                  <a:ext uri="{0D108BD9-81ED-4DB2-BD59-A6C34878D82A}">
                    <a16:rowId xmlns:a16="http://schemas.microsoft.com/office/drawing/2014/main" val="3709500646"/>
                  </a:ext>
                </a:extLst>
              </a:tr>
              <a:tr h="370840">
                <a:tc>
                  <a:txBody>
                    <a:bodyPr/>
                    <a:lstStyle/>
                    <a:p>
                      <a:pPr algn="ctr"/>
                      <a:r>
                        <a:rPr lang="es-CO" sz="1200" dirty="0"/>
                        <a:t>2</a:t>
                      </a:r>
                    </a:p>
                  </a:txBody>
                  <a:tcPr/>
                </a:tc>
                <a:tc>
                  <a:txBody>
                    <a:bodyPr/>
                    <a:lstStyle/>
                    <a:p>
                      <a:r>
                        <a:rPr lang="es-CO" sz="1200" dirty="0"/>
                        <a:t>En la fecha de </a:t>
                      </a:r>
                      <a:r>
                        <a:rPr lang="es-CO" sz="1200" dirty="0">
                          <a:solidFill>
                            <a:srgbClr val="C00000"/>
                          </a:solidFill>
                        </a:rPr>
                        <a:t>terminación</a:t>
                      </a:r>
                      <a:r>
                        <a:rPr lang="es-CO" sz="1200" dirty="0"/>
                        <a:t> del servicio</a:t>
                      </a:r>
                    </a:p>
                  </a:txBody>
                  <a:tcPr/>
                </a:tc>
                <a:tc>
                  <a:txBody>
                    <a:bodyPr/>
                    <a:lstStyle/>
                    <a:p>
                      <a:r>
                        <a:rPr lang="es-CO" sz="1200" dirty="0"/>
                        <a:t>Al momento de la entrega</a:t>
                      </a:r>
                    </a:p>
                  </a:txBody>
                  <a:tcPr/>
                </a:tc>
                <a:extLst>
                  <a:ext uri="{0D108BD9-81ED-4DB2-BD59-A6C34878D82A}">
                    <a16:rowId xmlns:a16="http://schemas.microsoft.com/office/drawing/2014/main" val="328684317"/>
                  </a:ext>
                </a:extLst>
              </a:tr>
              <a:tr h="370840">
                <a:tc>
                  <a:txBody>
                    <a:bodyPr/>
                    <a:lstStyle/>
                    <a:p>
                      <a:pPr algn="ctr"/>
                      <a:r>
                        <a:rPr lang="es-CO" sz="1200" dirty="0"/>
                        <a:t>3</a:t>
                      </a:r>
                    </a:p>
                  </a:txBody>
                  <a:tcPr/>
                </a:tc>
                <a:tc>
                  <a:txBody>
                    <a:bodyPr/>
                    <a:lstStyle/>
                    <a:p>
                      <a:r>
                        <a:rPr lang="es-CO" sz="1200" dirty="0"/>
                        <a:t>En el momento del pago o abono en cuenta</a:t>
                      </a:r>
                    </a:p>
                  </a:txBody>
                  <a:tcPr/>
                </a:tc>
                <a:tc>
                  <a:txBody>
                    <a:bodyPr/>
                    <a:lstStyle/>
                    <a:p>
                      <a:endParaRPr lang="es-CO" sz="1200" dirty="0"/>
                    </a:p>
                  </a:txBody>
                  <a:tcPr/>
                </a:tc>
                <a:extLst>
                  <a:ext uri="{0D108BD9-81ED-4DB2-BD59-A6C34878D82A}">
                    <a16:rowId xmlns:a16="http://schemas.microsoft.com/office/drawing/2014/main" val="4265913623"/>
                  </a:ext>
                </a:extLst>
              </a:tr>
            </a:tbl>
          </a:graphicData>
        </a:graphic>
      </p:graphicFrame>
      <p:sp>
        <p:nvSpPr>
          <p:cNvPr id="10" name="CuadroTexto 9">
            <a:extLst>
              <a:ext uri="{FF2B5EF4-FFF2-40B4-BE49-F238E27FC236}">
                <a16:creationId xmlns:a16="http://schemas.microsoft.com/office/drawing/2014/main" id="{61FADE3E-7BE9-4B98-9290-E085D9AD3724}"/>
              </a:ext>
            </a:extLst>
          </p:cNvPr>
          <p:cNvSpPr txBox="1"/>
          <p:nvPr/>
        </p:nvSpPr>
        <p:spPr>
          <a:xfrm>
            <a:off x="1195408" y="5076681"/>
            <a:ext cx="5919169" cy="646331"/>
          </a:xfrm>
          <a:prstGeom prst="rect">
            <a:avLst/>
          </a:prstGeom>
          <a:noFill/>
        </p:spPr>
        <p:txBody>
          <a:bodyPr wrap="square" rtlCol="0">
            <a:spAutoFit/>
          </a:bodyPr>
          <a:lstStyle/>
          <a:p>
            <a:endParaRPr lang="es-CO" dirty="0">
              <a:solidFill>
                <a:schemeClr val="accent1">
                  <a:lumMod val="50000"/>
                </a:schemeClr>
              </a:solidFill>
            </a:endParaRPr>
          </a:p>
          <a:p>
            <a:r>
              <a:rPr lang="es-CO" dirty="0">
                <a:solidFill>
                  <a:schemeClr val="accent1">
                    <a:lumMod val="50000"/>
                  </a:schemeClr>
                </a:solidFill>
              </a:rPr>
              <a:t>* </a:t>
            </a:r>
            <a:r>
              <a:rPr lang="es-CO" sz="1200" b="1" dirty="0">
                <a:solidFill>
                  <a:schemeClr val="accent1">
                    <a:lumMod val="50000"/>
                  </a:schemeClr>
                </a:solidFill>
              </a:rPr>
              <a:t>Lo que suceda primero</a:t>
            </a:r>
          </a:p>
        </p:txBody>
      </p:sp>
      <p:pic>
        <p:nvPicPr>
          <p:cNvPr id="11" name="Imagen 10">
            <a:extLst>
              <a:ext uri="{FF2B5EF4-FFF2-40B4-BE49-F238E27FC236}">
                <a16:creationId xmlns:a16="http://schemas.microsoft.com/office/drawing/2014/main" id="{DACA3EB1-1DD1-4A98-BC6B-02A9D554E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Tree>
    <p:extLst>
      <p:ext uri="{BB962C8B-B14F-4D97-AF65-F5344CB8AC3E}">
        <p14:creationId xmlns:p14="http://schemas.microsoft.com/office/powerpoint/2010/main" val="192399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54E21B3B-5E3A-40CF-B32F-121287E39AAE}"/>
              </a:ext>
            </a:extLst>
          </p:cNvPr>
          <p:cNvSpPr txBox="1"/>
          <p:nvPr/>
        </p:nvSpPr>
        <p:spPr>
          <a:xfrm>
            <a:off x="1979694" y="938401"/>
            <a:ext cx="5299552" cy="523220"/>
          </a:xfrm>
          <a:prstGeom prst="rect">
            <a:avLst/>
          </a:prstGeom>
          <a:noFill/>
        </p:spPr>
        <p:txBody>
          <a:bodyPr wrap="square" rtlCol="0">
            <a:spAutoFit/>
          </a:bodyPr>
          <a:lstStyle/>
          <a:p>
            <a:pPr algn="ctr"/>
            <a:r>
              <a:rPr lang="es-CO" sz="2800" b="1" dirty="0">
                <a:solidFill>
                  <a:srgbClr val="C00000"/>
                </a:solidFill>
              </a:rPr>
              <a:t>Cascada tributaria</a:t>
            </a:r>
          </a:p>
        </p:txBody>
      </p:sp>
      <p:pic>
        <p:nvPicPr>
          <p:cNvPr id="6" name="Imagen 5">
            <a:extLst>
              <a:ext uri="{FF2B5EF4-FFF2-40B4-BE49-F238E27FC236}">
                <a16:creationId xmlns:a16="http://schemas.microsoft.com/office/drawing/2014/main" id="{D7FA399F-56EB-4E65-A0B4-FE633C3BF98A}"/>
              </a:ext>
            </a:extLst>
          </p:cNvPr>
          <p:cNvPicPr>
            <a:picLocks noChangeAspect="1"/>
          </p:cNvPicPr>
          <p:nvPr/>
        </p:nvPicPr>
        <p:blipFill>
          <a:blip r:embed="rId2"/>
          <a:stretch>
            <a:fillRect/>
          </a:stretch>
        </p:blipFill>
        <p:spPr>
          <a:xfrm>
            <a:off x="894605" y="2140306"/>
            <a:ext cx="2936455" cy="1332000"/>
          </a:xfrm>
          <a:prstGeom prst="rect">
            <a:avLst/>
          </a:prstGeom>
        </p:spPr>
      </p:pic>
      <p:pic>
        <p:nvPicPr>
          <p:cNvPr id="7" name="Imagen 6">
            <a:extLst>
              <a:ext uri="{FF2B5EF4-FFF2-40B4-BE49-F238E27FC236}">
                <a16:creationId xmlns:a16="http://schemas.microsoft.com/office/drawing/2014/main" id="{307E0341-4A3C-4FE7-8896-7F4835AA15AB}"/>
              </a:ext>
            </a:extLst>
          </p:cNvPr>
          <p:cNvPicPr>
            <a:picLocks noChangeAspect="1"/>
          </p:cNvPicPr>
          <p:nvPr/>
        </p:nvPicPr>
        <p:blipFill rotWithShape="1">
          <a:blip r:embed="rId3"/>
          <a:srcRect b="22597"/>
          <a:stretch/>
        </p:blipFill>
        <p:spPr>
          <a:xfrm>
            <a:off x="909063" y="3524261"/>
            <a:ext cx="2922532" cy="1811232"/>
          </a:xfrm>
          <a:prstGeom prst="rect">
            <a:avLst/>
          </a:prstGeom>
        </p:spPr>
      </p:pic>
      <p:pic>
        <p:nvPicPr>
          <p:cNvPr id="8" name="Imagen 7">
            <a:extLst>
              <a:ext uri="{FF2B5EF4-FFF2-40B4-BE49-F238E27FC236}">
                <a16:creationId xmlns:a16="http://schemas.microsoft.com/office/drawing/2014/main" id="{8860D9A6-E3E7-4BEA-A2FF-6FC60B59D4DA}"/>
              </a:ext>
            </a:extLst>
          </p:cNvPr>
          <p:cNvPicPr>
            <a:picLocks noChangeAspect="1"/>
          </p:cNvPicPr>
          <p:nvPr/>
        </p:nvPicPr>
        <p:blipFill>
          <a:blip r:embed="rId4"/>
          <a:stretch>
            <a:fillRect/>
          </a:stretch>
        </p:blipFill>
        <p:spPr>
          <a:xfrm>
            <a:off x="4471664" y="2775029"/>
            <a:ext cx="2905125" cy="295275"/>
          </a:xfrm>
          <a:prstGeom prst="rect">
            <a:avLst/>
          </a:prstGeom>
        </p:spPr>
      </p:pic>
      <p:pic>
        <p:nvPicPr>
          <p:cNvPr id="9" name="Imagen 8">
            <a:extLst>
              <a:ext uri="{FF2B5EF4-FFF2-40B4-BE49-F238E27FC236}">
                <a16:creationId xmlns:a16="http://schemas.microsoft.com/office/drawing/2014/main" id="{13A8316D-62F2-420F-B68A-5EBDD4D7CB46}"/>
              </a:ext>
            </a:extLst>
          </p:cNvPr>
          <p:cNvPicPr>
            <a:picLocks noChangeAspect="1"/>
          </p:cNvPicPr>
          <p:nvPr/>
        </p:nvPicPr>
        <p:blipFill>
          <a:blip r:embed="rId5"/>
          <a:stretch>
            <a:fillRect/>
          </a:stretch>
        </p:blipFill>
        <p:spPr>
          <a:xfrm>
            <a:off x="4605052" y="4287858"/>
            <a:ext cx="2905125" cy="276225"/>
          </a:xfrm>
          <a:prstGeom prst="rect">
            <a:avLst/>
          </a:prstGeom>
        </p:spPr>
      </p:pic>
      <p:sp>
        <p:nvSpPr>
          <p:cNvPr id="10" name="Elipse 9">
            <a:extLst>
              <a:ext uri="{FF2B5EF4-FFF2-40B4-BE49-F238E27FC236}">
                <a16:creationId xmlns:a16="http://schemas.microsoft.com/office/drawing/2014/main" id="{060D65FC-070F-4774-AC5F-8AA128930BDD}"/>
              </a:ext>
            </a:extLst>
          </p:cNvPr>
          <p:cNvSpPr/>
          <p:nvPr/>
        </p:nvSpPr>
        <p:spPr>
          <a:xfrm>
            <a:off x="6725265" y="2501272"/>
            <a:ext cx="1080405" cy="87688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Elipse 11">
            <a:extLst>
              <a:ext uri="{FF2B5EF4-FFF2-40B4-BE49-F238E27FC236}">
                <a16:creationId xmlns:a16="http://schemas.microsoft.com/office/drawing/2014/main" id="{6D8DB6DD-5628-4718-AC27-D250B05D5C15}"/>
              </a:ext>
            </a:extLst>
          </p:cNvPr>
          <p:cNvSpPr/>
          <p:nvPr/>
        </p:nvSpPr>
        <p:spPr>
          <a:xfrm>
            <a:off x="6654188" y="3918855"/>
            <a:ext cx="1167788" cy="87688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Cerrar llave 14">
            <a:extLst>
              <a:ext uri="{FF2B5EF4-FFF2-40B4-BE49-F238E27FC236}">
                <a16:creationId xmlns:a16="http://schemas.microsoft.com/office/drawing/2014/main" id="{FD026D31-B36F-463E-B8C3-104477B5E46F}"/>
              </a:ext>
            </a:extLst>
          </p:cNvPr>
          <p:cNvSpPr/>
          <p:nvPr/>
        </p:nvSpPr>
        <p:spPr>
          <a:xfrm>
            <a:off x="4095142" y="2775029"/>
            <a:ext cx="228026" cy="362577"/>
          </a:xfrm>
          <a:prstGeom prst="rightBrac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6" name="Cerrar llave 15">
            <a:extLst>
              <a:ext uri="{FF2B5EF4-FFF2-40B4-BE49-F238E27FC236}">
                <a16:creationId xmlns:a16="http://schemas.microsoft.com/office/drawing/2014/main" id="{E8F8D3E2-B739-42D5-A3C9-E5CCC1E98E7E}"/>
              </a:ext>
            </a:extLst>
          </p:cNvPr>
          <p:cNvSpPr/>
          <p:nvPr/>
        </p:nvSpPr>
        <p:spPr>
          <a:xfrm>
            <a:off x="4093304" y="4348605"/>
            <a:ext cx="228026" cy="362577"/>
          </a:xfrm>
          <a:prstGeom prst="rightBrac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7" name="Elipse 16">
            <a:extLst>
              <a:ext uri="{FF2B5EF4-FFF2-40B4-BE49-F238E27FC236}">
                <a16:creationId xmlns:a16="http://schemas.microsoft.com/office/drawing/2014/main" id="{11001954-F646-4AE8-9C99-D67CDED65D0E}"/>
              </a:ext>
            </a:extLst>
          </p:cNvPr>
          <p:cNvSpPr/>
          <p:nvPr/>
        </p:nvSpPr>
        <p:spPr>
          <a:xfrm>
            <a:off x="6663940" y="4926929"/>
            <a:ext cx="1230613" cy="80988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O" sz="1100" b="1" dirty="0">
                <a:solidFill>
                  <a:schemeClr val="tx1"/>
                </a:solidFill>
              </a:rPr>
              <a:t>$1.574.500</a:t>
            </a:r>
          </a:p>
        </p:txBody>
      </p:sp>
      <p:sp>
        <p:nvSpPr>
          <p:cNvPr id="18" name="CuadroTexto 17">
            <a:extLst>
              <a:ext uri="{FF2B5EF4-FFF2-40B4-BE49-F238E27FC236}">
                <a16:creationId xmlns:a16="http://schemas.microsoft.com/office/drawing/2014/main" id="{31B9D801-8BB1-4462-A6A7-A567CB3867D9}"/>
              </a:ext>
            </a:extLst>
          </p:cNvPr>
          <p:cNvSpPr txBox="1"/>
          <p:nvPr/>
        </p:nvSpPr>
        <p:spPr>
          <a:xfrm>
            <a:off x="4605051" y="5066714"/>
            <a:ext cx="1851590" cy="369332"/>
          </a:xfrm>
          <a:prstGeom prst="rect">
            <a:avLst/>
          </a:prstGeom>
          <a:noFill/>
        </p:spPr>
        <p:txBody>
          <a:bodyPr wrap="square" rtlCol="0">
            <a:spAutoFit/>
          </a:bodyPr>
          <a:lstStyle/>
          <a:p>
            <a:r>
              <a:rPr lang="es-CO" dirty="0">
                <a:solidFill>
                  <a:srgbClr val="FF0000"/>
                </a:solidFill>
              </a:rPr>
              <a:t>Total caja DIAN</a:t>
            </a:r>
          </a:p>
        </p:txBody>
      </p:sp>
      <p:pic>
        <p:nvPicPr>
          <p:cNvPr id="19" name="Imagen 18">
            <a:extLst>
              <a:ext uri="{FF2B5EF4-FFF2-40B4-BE49-F238E27FC236}">
                <a16:creationId xmlns:a16="http://schemas.microsoft.com/office/drawing/2014/main" id="{FA87AA2C-AF47-4346-B912-8C2D6230BF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pic>
        <p:nvPicPr>
          <p:cNvPr id="20" name="Imagen 19">
            <a:extLst>
              <a:ext uri="{FF2B5EF4-FFF2-40B4-BE49-F238E27FC236}">
                <a16:creationId xmlns:a16="http://schemas.microsoft.com/office/drawing/2014/main" id="{A4F4D086-F6A1-4ECB-8C70-E12C4B429010}"/>
              </a:ext>
            </a:extLst>
          </p:cNvPr>
          <p:cNvPicPr>
            <a:picLocks noChangeAspect="1"/>
          </p:cNvPicPr>
          <p:nvPr/>
        </p:nvPicPr>
        <p:blipFill rotWithShape="1">
          <a:blip r:embed="rId7"/>
          <a:srcRect l="77499" t="10708" r="13959" b="76329"/>
          <a:stretch/>
        </p:blipFill>
        <p:spPr>
          <a:xfrm>
            <a:off x="8078680" y="5736814"/>
            <a:ext cx="807868" cy="788273"/>
          </a:xfrm>
          <a:prstGeom prst="rect">
            <a:avLst/>
          </a:prstGeom>
        </p:spPr>
      </p:pic>
    </p:spTree>
    <p:extLst>
      <p:ext uri="{BB962C8B-B14F-4D97-AF65-F5344CB8AC3E}">
        <p14:creationId xmlns:p14="http://schemas.microsoft.com/office/powerpoint/2010/main" val="409138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80">
                                          <p:stCondLst>
                                            <p:cond delay="0"/>
                                          </p:stCondLst>
                                        </p:cTn>
                                        <p:tgtEl>
                                          <p:spTgt spid="8"/>
                                        </p:tgtEl>
                                      </p:cBhvr>
                                    </p:animEffect>
                                    <p:anim calcmode="lin" valueType="num">
                                      <p:cBhvr>
                                        <p:cTn id="1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7" dur="26">
                                          <p:stCondLst>
                                            <p:cond delay="650"/>
                                          </p:stCondLst>
                                        </p:cTn>
                                        <p:tgtEl>
                                          <p:spTgt spid="8"/>
                                        </p:tgtEl>
                                      </p:cBhvr>
                                      <p:to x="100000" y="60000"/>
                                    </p:animScale>
                                    <p:animScale>
                                      <p:cBhvr>
                                        <p:cTn id="18" dur="166" decel="50000">
                                          <p:stCondLst>
                                            <p:cond delay="676"/>
                                          </p:stCondLst>
                                        </p:cTn>
                                        <p:tgtEl>
                                          <p:spTgt spid="8"/>
                                        </p:tgtEl>
                                      </p:cBhvr>
                                      <p:to x="100000" y="100000"/>
                                    </p:animScale>
                                    <p:animScale>
                                      <p:cBhvr>
                                        <p:cTn id="19" dur="26">
                                          <p:stCondLst>
                                            <p:cond delay="1312"/>
                                          </p:stCondLst>
                                        </p:cTn>
                                        <p:tgtEl>
                                          <p:spTgt spid="8"/>
                                        </p:tgtEl>
                                      </p:cBhvr>
                                      <p:to x="100000" y="80000"/>
                                    </p:animScale>
                                    <p:animScale>
                                      <p:cBhvr>
                                        <p:cTn id="20" dur="166" decel="50000">
                                          <p:stCondLst>
                                            <p:cond delay="1338"/>
                                          </p:stCondLst>
                                        </p:cTn>
                                        <p:tgtEl>
                                          <p:spTgt spid="8"/>
                                        </p:tgtEl>
                                      </p:cBhvr>
                                      <p:to x="100000" y="100000"/>
                                    </p:animScale>
                                    <p:animScale>
                                      <p:cBhvr>
                                        <p:cTn id="21" dur="26">
                                          <p:stCondLst>
                                            <p:cond delay="1642"/>
                                          </p:stCondLst>
                                        </p:cTn>
                                        <p:tgtEl>
                                          <p:spTgt spid="8"/>
                                        </p:tgtEl>
                                      </p:cBhvr>
                                      <p:to x="100000" y="90000"/>
                                    </p:animScale>
                                    <p:animScale>
                                      <p:cBhvr>
                                        <p:cTn id="22" dur="166" decel="50000">
                                          <p:stCondLst>
                                            <p:cond delay="1668"/>
                                          </p:stCondLst>
                                        </p:cTn>
                                        <p:tgtEl>
                                          <p:spTgt spid="8"/>
                                        </p:tgtEl>
                                      </p:cBhvr>
                                      <p:to x="100000" y="100000"/>
                                    </p:animScale>
                                    <p:animScale>
                                      <p:cBhvr>
                                        <p:cTn id="23" dur="26">
                                          <p:stCondLst>
                                            <p:cond delay="1808"/>
                                          </p:stCondLst>
                                        </p:cTn>
                                        <p:tgtEl>
                                          <p:spTgt spid="8"/>
                                        </p:tgtEl>
                                      </p:cBhvr>
                                      <p:to x="100000" y="95000"/>
                                    </p:animScale>
                                    <p:animScale>
                                      <p:cBhvr>
                                        <p:cTn id="24" dur="166" decel="50000">
                                          <p:stCondLst>
                                            <p:cond delay="1834"/>
                                          </p:stCondLst>
                                        </p:cTn>
                                        <p:tgtEl>
                                          <p:spTgt spid="8"/>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80">
                                          <p:stCondLst>
                                            <p:cond delay="0"/>
                                          </p:stCondLst>
                                        </p:cTn>
                                        <p:tgtEl>
                                          <p:spTgt spid="9"/>
                                        </p:tgtEl>
                                      </p:cBhvr>
                                    </p:animEffect>
                                    <p:anim calcmode="lin" valueType="num">
                                      <p:cBhvr>
                                        <p:cTn id="3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9" dur="26">
                                          <p:stCondLst>
                                            <p:cond delay="650"/>
                                          </p:stCondLst>
                                        </p:cTn>
                                        <p:tgtEl>
                                          <p:spTgt spid="9"/>
                                        </p:tgtEl>
                                      </p:cBhvr>
                                      <p:to x="100000" y="60000"/>
                                    </p:animScale>
                                    <p:animScale>
                                      <p:cBhvr>
                                        <p:cTn id="40" dur="166" decel="50000">
                                          <p:stCondLst>
                                            <p:cond delay="676"/>
                                          </p:stCondLst>
                                        </p:cTn>
                                        <p:tgtEl>
                                          <p:spTgt spid="9"/>
                                        </p:tgtEl>
                                      </p:cBhvr>
                                      <p:to x="100000" y="100000"/>
                                    </p:animScale>
                                    <p:animScale>
                                      <p:cBhvr>
                                        <p:cTn id="41" dur="26">
                                          <p:stCondLst>
                                            <p:cond delay="1312"/>
                                          </p:stCondLst>
                                        </p:cTn>
                                        <p:tgtEl>
                                          <p:spTgt spid="9"/>
                                        </p:tgtEl>
                                      </p:cBhvr>
                                      <p:to x="100000" y="80000"/>
                                    </p:animScale>
                                    <p:animScale>
                                      <p:cBhvr>
                                        <p:cTn id="42" dur="166" decel="50000">
                                          <p:stCondLst>
                                            <p:cond delay="1338"/>
                                          </p:stCondLst>
                                        </p:cTn>
                                        <p:tgtEl>
                                          <p:spTgt spid="9"/>
                                        </p:tgtEl>
                                      </p:cBhvr>
                                      <p:to x="100000" y="100000"/>
                                    </p:animScale>
                                    <p:animScale>
                                      <p:cBhvr>
                                        <p:cTn id="43" dur="26">
                                          <p:stCondLst>
                                            <p:cond delay="1642"/>
                                          </p:stCondLst>
                                        </p:cTn>
                                        <p:tgtEl>
                                          <p:spTgt spid="9"/>
                                        </p:tgtEl>
                                      </p:cBhvr>
                                      <p:to x="100000" y="90000"/>
                                    </p:animScale>
                                    <p:animScale>
                                      <p:cBhvr>
                                        <p:cTn id="44" dur="166" decel="50000">
                                          <p:stCondLst>
                                            <p:cond delay="1668"/>
                                          </p:stCondLst>
                                        </p:cTn>
                                        <p:tgtEl>
                                          <p:spTgt spid="9"/>
                                        </p:tgtEl>
                                      </p:cBhvr>
                                      <p:to x="100000" y="100000"/>
                                    </p:animScale>
                                    <p:animScale>
                                      <p:cBhvr>
                                        <p:cTn id="45" dur="26">
                                          <p:stCondLst>
                                            <p:cond delay="1808"/>
                                          </p:stCondLst>
                                        </p:cTn>
                                        <p:tgtEl>
                                          <p:spTgt spid="9"/>
                                        </p:tgtEl>
                                      </p:cBhvr>
                                      <p:to x="100000" y="95000"/>
                                    </p:animScale>
                                    <p:animScale>
                                      <p:cBhvr>
                                        <p:cTn id="4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54E21B3B-5E3A-40CF-B32F-121287E39AAE}"/>
              </a:ext>
            </a:extLst>
          </p:cNvPr>
          <p:cNvSpPr txBox="1"/>
          <p:nvPr/>
        </p:nvSpPr>
        <p:spPr>
          <a:xfrm>
            <a:off x="2227167" y="1013329"/>
            <a:ext cx="5299552" cy="584775"/>
          </a:xfrm>
          <a:prstGeom prst="rect">
            <a:avLst/>
          </a:prstGeom>
          <a:noFill/>
        </p:spPr>
        <p:txBody>
          <a:bodyPr wrap="square" rtlCol="0">
            <a:spAutoFit/>
          </a:bodyPr>
          <a:lstStyle/>
          <a:p>
            <a:pPr algn="ctr"/>
            <a:r>
              <a:rPr lang="es-CO" sz="3200" b="1" u="sng" dirty="0"/>
              <a:t>Lo que viene</a:t>
            </a:r>
          </a:p>
        </p:txBody>
      </p:sp>
      <p:sp>
        <p:nvSpPr>
          <p:cNvPr id="19" name="CuadroTexto 18">
            <a:extLst>
              <a:ext uri="{FF2B5EF4-FFF2-40B4-BE49-F238E27FC236}">
                <a16:creationId xmlns:a16="http://schemas.microsoft.com/office/drawing/2014/main" id="{005599D2-5B46-4DF1-8983-850CDE1CA21B}"/>
              </a:ext>
            </a:extLst>
          </p:cNvPr>
          <p:cNvSpPr txBox="1"/>
          <p:nvPr/>
        </p:nvSpPr>
        <p:spPr>
          <a:xfrm>
            <a:off x="3225563" y="2558819"/>
            <a:ext cx="4886107" cy="1754326"/>
          </a:xfrm>
          <a:prstGeom prst="rect">
            <a:avLst/>
          </a:prstGeom>
          <a:noFill/>
        </p:spPr>
        <p:txBody>
          <a:bodyPr wrap="square" rtlCol="0">
            <a:spAutoFit/>
          </a:bodyPr>
          <a:lstStyle/>
          <a:p>
            <a:pPr marL="285750" indent="-285750">
              <a:buFont typeface="Wingdings" panose="05000000000000000000" pitchFamily="2" charset="2"/>
              <a:buChar char="ü"/>
            </a:pPr>
            <a:r>
              <a:rPr lang="es-CO" dirty="0"/>
              <a:t> Contribución para salarios altos</a:t>
            </a:r>
          </a:p>
          <a:p>
            <a:pPr marL="285750" indent="-285750">
              <a:buFont typeface="Wingdings" panose="05000000000000000000" pitchFamily="2" charset="2"/>
              <a:buChar char="ü"/>
            </a:pPr>
            <a:r>
              <a:rPr lang="es-CO" dirty="0"/>
              <a:t>Disminución de la base para pagar impuesto al patrimonio</a:t>
            </a:r>
          </a:p>
          <a:p>
            <a:pPr marL="285750" indent="-285750">
              <a:buFont typeface="Wingdings" panose="05000000000000000000" pitchFamily="2" charset="2"/>
              <a:buChar char="ü"/>
            </a:pPr>
            <a:r>
              <a:rPr lang="es-CO" dirty="0"/>
              <a:t>Actualmente $5 mil MM</a:t>
            </a:r>
          </a:p>
          <a:p>
            <a:pPr marL="285750" indent="-285750">
              <a:buFont typeface="Wingdings" panose="05000000000000000000" pitchFamily="2" charset="2"/>
              <a:buChar char="ü"/>
            </a:pPr>
            <a:r>
              <a:rPr lang="es-CO" dirty="0"/>
              <a:t>Aumento de tarifas para impuesto al patrimonio- actualmente tarifa del 1% </a:t>
            </a:r>
          </a:p>
        </p:txBody>
      </p:sp>
      <p:sp>
        <p:nvSpPr>
          <p:cNvPr id="2" name="Bocadillo: rectángulo con esquinas redondeadas 1">
            <a:extLst>
              <a:ext uri="{FF2B5EF4-FFF2-40B4-BE49-F238E27FC236}">
                <a16:creationId xmlns:a16="http://schemas.microsoft.com/office/drawing/2014/main" id="{54D17C6B-297F-4A9F-B687-D6DA8033FE49}"/>
              </a:ext>
            </a:extLst>
          </p:cNvPr>
          <p:cNvSpPr/>
          <p:nvPr/>
        </p:nvSpPr>
        <p:spPr>
          <a:xfrm>
            <a:off x="3134032" y="2297061"/>
            <a:ext cx="5243052" cy="2691581"/>
          </a:xfrm>
          <a:prstGeom prst="wedgeRoundRectCallout">
            <a:avLst>
              <a:gd name="adj1" fmla="val -62464"/>
              <a:gd name="adj2" fmla="val 38500"/>
              <a:gd name="adj3" fmla="val 16667"/>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1CD1BFD1-CF0A-4335-AAAC-42093DA0596B}"/>
              </a:ext>
            </a:extLst>
          </p:cNvPr>
          <p:cNvPicPr>
            <a:picLocks noChangeAspect="1"/>
          </p:cNvPicPr>
          <p:nvPr/>
        </p:nvPicPr>
        <p:blipFill>
          <a:blip r:embed="rId2"/>
          <a:stretch>
            <a:fillRect/>
          </a:stretch>
        </p:blipFill>
        <p:spPr>
          <a:xfrm>
            <a:off x="1461385" y="4378828"/>
            <a:ext cx="912157" cy="912157"/>
          </a:xfrm>
          <a:prstGeom prst="rect">
            <a:avLst/>
          </a:prstGeom>
        </p:spPr>
      </p:pic>
      <p:pic>
        <p:nvPicPr>
          <p:cNvPr id="8" name="Imagen 7">
            <a:extLst>
              <a:ext uri="{FF2B5EF4-FFF2-40B4-BE49-F238E27FC236}">
                <a16:creationId xmlns:a16="http://schemas.microsoft.com/office/drawing/2014/main" id="{EE762D76-21C3-4D57-AEC2-24183D1A8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pic>
        <p:nvPicPr>
          <p:cNvPr id="9" name="Imagen 8">
            <a:extLst>
              <a:ext uri="{FF2B5EF4-FFF2-40B4-BE49-F238E27FC236}">
                <a16:creationId xmlns:a16="http://schemas.microsoft.com/office/drawing/2014/main" id="{6F8B2C6E-8194-4E7E-8C04-9E72D337D8CA}"/>
              </a:ext>
            </a:extLst>
          </p:cNvPr>
          <p:cNvPicPr>
            <a:picLocks noChangeAspect="1"/>
          </p:cNvPicPr>
          <p:nvPr/>
        </p:nvPicPr>
        <p:blipFill rotWithShape="1">
          <a:blip r:embed="rId4"/>
          <a:srcRect l="77499" t="10708" r="13959" b="76329"/>
          <a:stretch/>
        </p:blipFill>
        <p:spPr>
          <a:xfrm>
            <a:off x="8111670" y="5687600"/>
            <a:ext cx="801511" cy="733218"/>
          </a:xfrm>
          <a:prstGeom prst="rect">
            <a:avLst/>
          </a:prstGeom>
        </p:spPr>
      </p:pic>
    </p:spTree>
    <p:extLst>
      <p:ext uri="{BB962C8B-B14F-4D97-AF65-F5344CB8AC3E}">
        <p14:creationId xmlns:p14="http://schemas.microsoft.com/office/powerpoint/2010/main" val="740350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54E21B3B-5E3A-40CF-B32F-121287E39AAE}"/>
              </a:ext>
            </a:extLst>
          </p:cNvPr>
          <p:cNvSpPr txBox="1"/>
          <p:nvPr/>
        </p:nvSpPr>
        <p:spPr>
          <a:xfrm>
            <a:off x="967667" y="1013329"/>
            <a:ext cx="7409418" cy="1077218"/>
          </a:xfrm>
          <a:prstGeom prst="rect">
            <a:avLst/>
          </a:prstGeom>
          <a:noFill/>
        </p:spPr>
        <p:txBody>
          <a:bodyPr wrap="square" rtlCol="0">
            <a:spAutoFit/>
          </a:bodyPr>
          <a:lstStyle/>
          <a:p>
            <a:pPr algn="ctr"/>
            <a:r>
              <a:rPr lang="es-CO" sz="3200" b="1" dirty="0"/>
              <a:t>Para analizar y estudiar  segundo semestre 2020 y siguientes</a:t>
            </a:r>
          </a:p>
        </p:txBody>
      </p:sp>
      <p:pic>
        <p:nvPicPr>
          <p:cNvPr id="8" name="Imagen 7">
            <a:extLst>
              <a:ext uri="{FF2B5EF4-FFF2-40B4-BE49-F238E27FC236}">
                <a16:creationId xmlns:a16="http://schemas.microsoft.com/office/drawing/2014/main" id="{EE762D76-21C3-4D57-AEC2-24183D1A8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pic>
        <p:nvPicPr>
          <p:cNvPr id="9" name="Imagen 8">
            <a:extLst>
              <a:ext uri="{FF2B5EF4-FFF2-40B4-BE49-F238E27FC236}">
                <a16:creationId xmlns:a16="http://schemas.microsoft.com/office/drawing/2014/main" id="{6F8B2C6E-8194-4E7E-8C04-9E72D337D8CA}"/>
              </a:ext>
            </a:extLst>
          </p:cNvPr>
          <p:cNvPicPr>
            <a:picLocks noChangeAspect="1"/>
          </p:cNvPicPr>
          <p:nvPr/>
        </p:nvPicPr>
        <p:blipFill rotWithShape="1">
          <a:blip r:embed="rId3"/>
          <a:srcRect l="77499" t="10708" r="13959" b="76329"/>
          <a:stretch/>
        </p:blipFill>
        <p:spPr>
          <a:xfrm>
            <a:off x="8060924" y="5923262"/>
            <a:ext cx="861134" cy="708357"/>
          </a:xfrm>
          <a:prstGeom prst="rect">
            <a:avLst/>
          </a:prstGeom>
        </p:spPr>
      </p:pic>
      <p:sp>
        <p:nvSpPr>
          <p:cNvPr id="3" name="CuadroTexto 2">
            <a:extLst>
              <a:ext uri="{FF2B5EF4-FFF2-40B4-BE49-F238E27FC236}">
                <a16:creationId xmlns:a16="http://schemas.microsoft.com/office/drawing/2014/main" id="{E7E93E05-0A4B-42F9-951B-6666CCCC26B8}"/>
              </a:ext>
            </a:extLst>
          </p:cNvPr>
          <p:cNvSpPr txBox="1"/>
          <p:nvPr/>
        </p:nvSpPr>
        <p:spPr>
          <a:xfrm>
            <a:off x="736847" y="2068497"/>
            <a:ext cx="7865615" cy="3693319"/>
          </a:xfrm>
          <a:prstGeom prst="rect">
            <a:avLst/>
          </a:prstGeom>
          <a:noFill/>
        </p:spPr>
        <p:txBody>
          <a:bodyPr wrap="square" rtlCol="0">
            <a:spAutoFit/>
          </a:bodyPr>
          <a:lstStyle/>
          <a:p>
            <a:pPr marL="285750" indent="-285750">
              <a:buFont typeface="Wingdings" panose="05000000000000000000" pitchFamily="2" charset="2"/>
              <a:buChar char="ü"/>
            </a:pPr>
            <a:r>
              <a:rPr lang="es-CO" dirty="0"/>
              <a:t>Reestructurar patrimonios familiares</a:t>
            </a:r>
          </a:p>
          <a:p>
            <a:pPr marL="285750" indent="-285750">
              <a:buFont typeface="Wingdings" panose="05000000000000000000" pitchFamily="2" charset="2"/>
              <a:buChar char="ü"/>
            </a:pPr>
            <a:r>
              <a:rPr lang="es-CO" dirty="0"/>
              <a:t>Planear claramente el patrimonio propio como accionista y el de la sociedad</a:t>
            </a:r>
          </a:p>
          <a:p>
            <a:pPr marL="285750" indent="-285750">
              <a:buFont typeface="Wingdings" panose="05000000000000000000" pitchFamily="2" charset="2"/>
              <a:buChar char="ü"/>
            </a:pPr>
            <a:r>
              <a:rPr lang="es-CO" dirty="0"/>
              <a:t>Revisar los EE FF de las empresas – Depurarlos</a:t>
            </a:r>
          </a:p>
          <a:p>
            <a:pPr marL="285750" indent="-285750">
              <a:buFont typeface="Wingdings" panose="05000000000000000000" pitchFamily="2" charset="2"/>
              <a:buChar char="ü"/>
            </a:pPr>
            <a:endParaRPr lang="es-CO" dirty="0"/>
          </a:p>
          <a:p>
            <a:pPr marL="742950" lvl="1" indent="-285750">
              <a:buFont typeface="Wingdings" panose="05000000000000000000" pitchFamily="2" charset="2"/>
              <a:buChar char="§"/>
            </a:pPr>
            <a:r>
              <a:rPr lang="es-CO" dirty="0"/>
              <a:t>Identificar activos improductivos</a:t>
            </a:r>
          </a:p>
          <a:p>
            <a:pPr marL="742950" lvl="1" indent="-285750">
              <a:buFont typeface="Wingdings" panose="05000000000000000000" pitchFamily="2" charset="2"/>
              <a:buChar char="§"/>
            </a:pPr>
            <a:r>
              <a:rPr lang="es-CO" dirty="0"/>
              <a:t>Identificar activos no estratégicos</a:t>
            </a:r>
          </a:p>
          <a:p>
            <a:pPr marL="742950" lvl="1" indent="-285750">
              <a:buFont typeface="Wingdings" panose="05000000000000000000" pitchFamily="2" charset="2"/>
              <a:buChar char="§"/>
            </a:pPr>
            <a:r>
              <a:rPr lang="es-CO" dirty="0"/>
              <a:t>Castigos de cartera</a:t>
            </a:r>
          </a:p>
          <a:p>
            <a:pPr marL="742950" lvl="1" indent="-285750">
              <a:buFont typeface="Wingdings" panose="05000000000000000000" pitchFamily="2" charset="2"/>
              <a:buChar char="§"/>
            </a:pPr>
            <a:r>
              <a:rPr lang="es-CO" dirty="0"/>
              <a:t>Escindir activos</a:t>
            </a:r>
          </a:p>
          <a:p>
            <a:pPr marL="742950" lvl="1" indent="-285750">
              <a:buFont typeface="Wingdings" panose="05000000000000000000" pitchFamily="2" charset="2"/>
              <a:buChar char="§"/>
            </a:pPr>
            <a:r>
              <a:rPr lang="es-CO" dirty="0"/>
              <a:t>Liquidar sociedades inactivas</a:t>
            </a:r>
          </a:p>
          <a:p>
            <a:pPr marL="742950" lvl="1" indent="-285750">
              <a:buFont typeface="Wingdings" panose="05000000000000000000" pitchFamily="2" charset="2"/>
              <a:buChar char="§"/>
            </a:pPr>
            <a:endParaRPr lang="es-CO" dirty="0"/>
          </a:p>
          <a:p>
            <a:pPr marL="742950" lvl="1" indent="-285750">
              <a:buFont typeface="Wingdings" panose="05000000000000000000" pitchFamily="2" charset="2"/>
              <a:buChar char="§"/>
            </a:pPr>
            <a:endParaRPr lang="es-CO" dirty="0"/>
          </a:p>
          <a:p>
            <a:r>
              <a:rPr lang="es-CO" dirty="0"/>
              <a:t>		</a:t>
            </a:r>
          </a:p>
          <a:p>
            <a:pPr marL="285750" indent="-285750">
              <a:buFont typeface="Wingdings" panose="05000000000000000000" pitchFamily="2" charset="2"/>
              <a:buChar char="ü"/>
            </a:pPr>
            <a:endParaRPr lang="es-CO" dirty="0"/>
          </a:p>
        </p:txBody>
      </p:sp>
    </p:spTree>
    <p:extLst>
      <p:ext uri="{BB962C8B-B14F-4D97-AF65-F5344CB8AC3E}">
        <p14:creationId xmlns:p14="http://schemas.microsoft.com/office/powerpoint/2010/main" val="2961812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
        <p:nvSpPr>
          <p:cNvPr id="3" name="CuadroTexto 2">
            <a:extLst>
              <a:ext uri="{FF2B5EF4-FFF2-40B4-BE49-F238E27FC236}">
                <a16:creationId xmlns:a16="http://schemas.microsoft.com/office/drawing/2014/main" id="{7F603989-E44A-4FB8-B98A-4D58CC867B47}"/>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graphicFrame>
        <p:nvGraphicFramePr>
          <p:cNvPr id="4" name="Tabla 3">
            <a:extLst>
              <a:ext uri="{FF2B5EF4-FFF2-40B4-BE49-F238E27FC236}">
                <a16:creationId xmlns:a16="http://schemas.microsoft.com/office/drawing/2014/main" id="{29D51BB1-3265-4FA3-A1F2-AE23B923C88F}"/>
              </a:ext>
            </a:extLst>
          </p:cNvPr>
          <p:cNvGraphicFramePr>
            <a:graphicFrameLocks noGrp="1"/>
          </p:cNvGraphicFramePr>
          <p:nvPr/>
        </p:nvGraphicFramePr>
        <p:xfrm>
          <a:off x="1687480" y="1323617"/>
          <a:ext cx="5769040" cy="5079130"/>
        </p:xfrm>
        <a:graphic>
          <a:graphicData uri="http://schemas.openxmlformats.org/drawingml/2006/table">
            <a:tbl>
              <a:tblPr/>
              <a:tblGrid>
                <a:gridCol w="1172229">
                  <a:extLst>
                    <a:ext uri="{9D8B030D-6E8A-4147-A177-3AD203B41FA5}">
                      <a16:colId xmlns:a16="http://schemas.microsoft.com/office/drawing/2014/main" val="1317212642"/>
                    </a:ext>
                  </a:extLst>
                </a:gridCol>
                <a:gridCol w="1758343">
                  <a:extLst>
                    <a:ext uri="{9D8B030D-6E8A-4147-A177-3AD203B41FA5}">
                      <a16:colId xmlns:a16="http://schemas.microsoft.com/office/drawing/2014/main" val="1981799189"/>
                    </a:ext>
                  </a:extLst>
                </a:gridCol>
                <a:gridCol w="1172229">
                  <a:extLst>
                    <a:ext uri="{9D8B030D-6E8A-4147-A177-3AD203B41FA5}">
                      <a16:colId xmlns:a16="http://schemas.microsoft.com/office/drawing/2014/main" val="447725131"/>
                    </a:ext>
                  </a:extLst>
                </a:gridCol>
                <a:gridCol w="226072">
                  <a:extLst>
                    <a:ext uri="{9D8B030D-6E8A-4147-A177-3AD203B41FA5}">
                      <a16:colId xmlns:a16="http://schemas.microsoft.com/office/drawing/2014/main" val="571120843"/>
                    </a:ext>
                  </a:extLst>
                </a:gridCol>
                <a:gridCol w="1440167">
                  <a:extLst>
                    <a:ext uri="{9D8B030D-6E8A-4147-A177-3AD203B41FA5}">
                      <a16:colId xmlns:a16="http://schemas.microsoft.com/office/drawing/2014/main" val="3097007695"/>
                    </a:ext>
                  </a:extLst>
                </a:gridCol>
              </a:tblGrid>
              <a:tr h="249397">
                <a:tc gridSpan="5">
                  <a:txBody>
                    <a:bodyPr/>
                    <a:lstStyle/>
                    <a:p>
                      <a:pPr algn="ctr" fontAlgn="ctr"/>
                      <a:r>
                        <a:rPr lang="es-CO" sz="1600" b="1" i="0" u="none" strike="noStrike">
                          <a:solidFill>
                            <a:srgbClr val="FFFFFF"/>
                          </a:solidFill>
                          <a:effectLst/>
                          <a:latin typeface="Calibri" panose="020F0502020204030204" pitchFamily="34" charset="0"/>
                        </a:rPr>
                        <a:t>Impuesto a la riqueza</a:t>
                      </a:r>
                    </a:p>
                  </a:txBody>
                  <a:tcPr marL="8369" marR="8369" marT="8369" marB="0" anchor="ctr">
                    <a:lnL>
                      <a:noFill/>
                    </a:lnL>
                    <a:lnR>
                      <a:noFill/>
                    </a:lnR>
                    <a:lnT>
                      <a:noFill/>
                    </a:lnT>
                    <a:lnB>
                      <a:noFill/>
                    </a:lnB>
                    <a:solidFill>
                      <a:srgbClr val="2F75B5"/>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97676342"/>
                  </a:ext>
                </a:extLst>
              </a:tr>
              <a:tr h="155664">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0064890"/>
                  </a:ext>
                </a:extLst>
              </a:tr>
              <a:tr h="175749">
                <a:tc gridSpan="5">
                  <a:txBody>
                    <a:bodyPr/>
                    <a:lstStyle/>
                    <a:p>
                      <a:pPr algn="ctr" fontAlgn="ctr"/>
                      <a:r>
                        <a:rPr lang="es-CO" sz="900" b="1" i="0" u="none" strike="noStrike">
                          <a:solidFill>
                            <a:srgbClr val="000000"/>
                          </a:solidFill>
                          <a:effectLst/>
                          <a:latin typeface="Verdana" panose="020B0604030504040204" pitchFamily="34" charset="0"/>
                        </a:rPr>
                        <a:t>Activos (patrimonio Bruto)</a:t>
                      </a:r>
                    </a:p>
                  </a:txBody>
                  <a:tcPr marL="8369" marR="8369" marT="836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44263334"/>
                  </a:ext>
                </a:extLst>
              </a:tr>
              <a:tr h="142273">
                <a:tc>
                  <a:txBody>
                    <a:bodyPr/>
                    <a:lstStyle/>
                    <a:p>
                      <a:pPr algn="ctr" fontAlgn="ctr"/>
                      <a:r>
                        <a:rPr lang="es-CO" sz="900" b="1" i="0" u="none" strike="noStrike">
                          <a:solidFill>
                            <a:srgbClr val="000000"/>
                          </a:solidFill>
                          <a:effectLst/>
                          <a:latin typeface="Verdana" panose="020B0604030504040204" pitchFamily="34" charset="0"/>
                        </a:rPr>
                        <a:t> </a:t>
                      </a:r>
                    </a:p>
                  </a:txBody>
                  <a:tcPr marL="8369" marR="8369" marT="836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900" b="1" i="0" u="none" strike="noStrike">
                          <a:solidFill>
                            <a:srgbClr val="000000"/>
                          </a:solidFill>
                          <a:effectLst/>
                          <a:latin typeface="Verdana" panose="020B0604030504040204" pitchFamily="34" charset="0"/>
                        </a:rPr>
                        <a:t> </a:t>
                      </a:r>
                    </a:p>
                  </a:txBody>
                  <a:tcPr marL="8369" marR="8369" marT="836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900" b="1" i="0" u="none" strike="noStrike">
                          <a:solidFill>
                            <a:srgbClr val="000000"/>
                          </a:solidFill>
                          <a:effectLst/>
                          <a:latin typeface="Verdana" panose="020B0604030504040204" pitchFamily="34" charset="0"/>
                        </a:rPr>
                        <a:t> </a:t>
                      </a:r>
                    </a:p>
                  </a:txBody>
                  <a:tcPr marL="8369" marR="8369" marT="836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900" b="1" i="0" u="none" strike="noStrike">
                          <a:solidFill>
                            <a:srgbClr val="000000"/>
                          </a:solidFill>
                          <a:effectLst/>
                          <a:latin typeface="Verdana" panose="020B0604030504040204" pitchFamily="34" charset="0"/>
                        </a:rPr>
                        <a:t> </a:t>
                      </a:r>
                    </a:p>
                  </a:txBody>
                  <a:tcPr marL="8369" marR="8369" marT="836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CO" sz="900" b="1" i="0" u="none" strike="noStrike">
                          <a:solidFill>
                            <a:srgbClr val="000000"/>
                          </a:solidFill>
                          <a:effectLst/>
                          <a:latin typeface="Verdana" panose="020B0604030504040204" pitchFamily="34" charset="0"/>
                        </a:rPr>
                        <a:t> </a:t>
                      </a:r>
                    </a:p>
                  </a:txBody>
                  <a:tcPr marL="8369" marR="8369" marT="836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062293658"/>
                  </a:ext>
                </a:extLst>
              </a:tr>
              <a:tr h="167380">
                <a:tc gridSpan="3">
                  <a:txBody>
                    <a:bodyPr/>
                    <a:lstStyle/>
                    <a:p>
                      <a:pPr algn="l" fontAlgn="t"/>
                      <a:r>
                        <a:rPr lang="es-CO" sz="900" b="1" i="0" u="none" strike="noStrike">
                          <a:solidFill>
                            <a:srgbClr val="000000"/>
                          </a:solidFill>
                          <a:effectLst/>
                          <a:latin typeface="Verdana" panose="020B0604030504040204" pitchFamily="34" charset="0"/>
                        </a:rPr>
                        <a:t>Efectivo, cuentas bancarias e inversiones</a:t>
                      </a:r>
                    </a:p>
                  </a:txBody>
                  <a:tcPr marL="8369" marR="8369" marT="83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a:txBody>
                    <a:bodyPr/>
                    <a:lstStyle/>
                    <a:p>
                      <a:pPr algn="l" fontAlgn="t"/>
                      <a:r>
                        <a:rPr lang="es-CO" sz="900" b="1" i="0" u="none" strike="noStrike">
                          <a:solidFill>
                            <a:srgbClr val="000000"/>
                          </a:solidFill>
                          <a:effectLst/>
                          <a:latin typeface="Verdana" panose="020B0604030504040204" pitchFamily="34" charset="0"/>
                        </a:rPr>
                        <a:t> </a:t>
                      </a:r>
                    </a:p>
                  </a:txBody>
                  <a:tcPr marL="8369" marR="8369" marT="8369"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1739144582"/>
                  </a:ext>
                </a:extLst>
              </a:tr>
              <a:tr h="167380">
                <a:tc gridSpan="2">
                  <a:txBody>
                    <a:bodyPr/>
                    <a:lstStyle/>
                    <a:p>
                      <a:pPr algn="l" fontAlgn="b"/>
                      <a:r>
                        <a:rPr lang="es-CO" sz="900" b="0" i="0" u="none" strike="noStrike">
                          <a:solidFill>
                            <a:srgbClr val="000000"/>
                          </a:solidFill>
                          <a:effectLst/>
                          <a:latin typeface="Arial" panose="020B0604020202020204" pitchFamily="34" charset="0"/>
                        </a:rPr>
                        <a:t>Cuenta Corriente/ ahorros CDT</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a:txBody>
                    <a:bodyPr/>
                    <a:lstStyle/>
                    <a:p>
                      <a:pPr algn="r" fontAlgn="b"/>
                      <a:r>
                        <a:rPr lang="es-CO" sz="900" b="0" i="0" u="none" strike="noStrike">
                          <a:solidFill>
                            <a:srgbClr val="000000"/>
                          </a:solidFill>
                          <a:effectLst/>
                          <a:latin typeface="Arial" panose="020B0604020202020204" pitchFamily="34" charset="0"/>
                        </a:rPr>
                        <a:t>980.000.000</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2002667873"/>
                  </a:ext>
                </a:extLst>
              </a:tr>
              <a:tr h="167380">
                <a:tc gridSpan="2">
                  <a:txBody>
                    <a:bodyPr/>
                    <a:lstStyle/>
                    <a:p>
                      <a:pPr algn="l" fontAlgn="b"/>
                      <a:r>
                        <a:rPr lang="es-CO" sz="900" b="0" i="0" u="none" strike="noStrike">
                          <a:solidFill>
                            <a:srgbClr val="000000"/>
                          </a:solidFill>
                          <a:effectLst/>
                          <a:latin typeface="Arial" panose="020B0604020202020204" pitchFamily="34" charset="0"/>
                        </a:rPr>
                        <a:t>Aportes Fondo de Pensiones Protección</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a:txBody>
                    <a:bodyPr/>
                    <a:lstStyle/>
                    <a:p>
                      <a:pPr algn="r" fontAlgn="b"/>
                      <a:r>
                        <a:rPr lang="es-CO" sz="900" b="0" i="0" u="none" strike="noStrike">
                          <a:solidFill>
                            <a:srgbClr val="000000"/>
                          </a:solidFill>
                          <a:effectLst/>
                          <a:latin typeface="Arial" panose="020B0604020202020204" pitchFamily="34" charset="0"/>
                        </a:rPr>
                        <a:t>1.650.000.000</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4214705846"/>
                  </a:ext>
                </a:extLst>
              </a:tr>
              <a:tr h="167380">
                <a:tc gridSpan="2">
                  <a:txBody>
                    <a:bodyPr/>
                    <a:lstStyle/>
                    <a:p>
                      <a:pPr algn="l" fontAlgn="b"/>
                      <a:r>
                        <a:rPr lang="es-CO" sz="900" b="0" i="0" u="none" strike="noStrike">
                          <a:solidFill>
                            <a:srgbClr val="000000"/>
                          </a:solidFill>
                          <a:effectLst/>
                          <a:latin typeface="Arial" panose="020B0604020202020204" pitchFamily="34" charset="0"/>
                        </a:rPr>
                        <a:t>Fondo De Pensiones Voluntarias Skandia Multifund</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a:txBody>
                    <a:bodyPr/>
                    <a:lstStyle/>
                    <a:p>
                      <a:pPr algn="r" fontAlgn="t"/>
                      <a:r>
                        <a:rPr lang="es-CO" sz="900" b="0" i="0" u="none" strike="noStrike">
                          <a:solidFill>
                            <a:srgbClr val="000000"/>
                          </a:solidFill>
                          <a:effectLst/>
                          <a:latin typeface="Verdana" panose="020B0604030504040204" pitchFamily="34" charset="0"/>
                        </a:rPr>
                        <a:t>14.208.660</a:t>
                      </a:r>
                    </a:p>
                  </a:txBody>
                  <a:tcPr marL="8369" marR="8369" marT="8369"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3547350320"/>
                  </a:ext>
                </a:extLst>
              </a:tr>
              <a:tr h="167380">
                <a:tc>
                  <a:txBody>
                    <a:bodyPr/>
                    <a:lstStyle/>
                    <a:p>
                      <a:pPr algn="l" fontAlgn="b"/>
                      <a:r>
                        <a:rPr lang="es-CO" sz="900" b="0" i="0" u="none" strike="noStrike">
                          <a:solidFill>
                            <a:srgbClr val="000000"/>
                          </a:solidFill>
                          <a:effectLst/>
                          <a:latin typeface="Arial" panose="020B0604020202020204" pitchFamily="34" charset="0"/>
                        </a:rPr>
                        <a:t>Aportes AFC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0" i="0" u="none" strike="noStrike">
                          <a:solidFill>
                            <a:srgbClr val="000000"/>
                          </a:solidFill>
                          <a:effectLst/>
                          <a:latin typeface="Arial" panose="020B0604020202020204" pitchFamily="34" charset="0"/>
                        </a:rPr>
                        <a:t> </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t"/>
                      <a:r>
                        <a:rPr lang="es-CO" sz="900" b="0" i="0" u="none" strike="noStrike">
                          <a:solidFill>
                            <a:srgbClr val="000000"/>
                          </a:solidFill>
                          <a:effectLst/>
                          <a:latin typeface="Verdana" panose="020B0604030504040204" pitchFamily="34" charset="0"/>
                        </a:rPr>
                        <a:t>387.469.107</a:t>
                      </a:r>
                    </a:p>
                  </a:txBody>
                  <a:tcPr marL="8369" marR="8369" marT="8369"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3448059439"/>
                  </a:ext>
                </a:extLst>
              </a:tr>
              <a:tr h="302958">
                <a:tc>
                  <a:txBody>
                    <a:bodyPr/>
                    <a:lstStyle/>
                    <a:p>
                      <a:pPr algn="l" fontAlgn="b"/>
                      <a:r>
                        <a:rPr lang="es-CO" sz="1000" b="0" i="0" u="none" strike="noStrike">
                          <a:solidFill>
                            <a:srgbClr val="000000"/>
                          </a:solidFill>
                          <a:effectLst/>
                          <a:latin typeface="Calibri" panose="020F0502020204030204" pitchFamily="34" charset="0"/>
                        </a:rPr>
                        <a:t>Saldo a Favor Renta año 2019</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0" i="0" u="none" strike="noStrike">
                          <a:solidFill>
                            <a:srgbClr val="000000"/>
                          </a:solidFill>
                          <a:effectLst/>
                          <a:latin typeface="Arial" panose="020B0604020202020204" pitchFamily="34" charset="0"/>
                        </a:rPr>
                        <a:t> </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t"/>
                      <a:r>
                        <a:rPr lang="es-CO" sz="900" b="0" i="0" u="none" strike="noStrike">
                          <a:solidFill>
                            <a:srgbClr val="000000"/>
                          </a:solidFill>
                          <a:effectLst/>
                          <a:latin typeface="Verdana" panose="020B0604030504040204" pitchFamily="34" charset="0"/>
                        </a:rPr>
                        <a:t>11.592.000</a:t>
                      </a:r>
                    </a:p>
                  </a:txBody>
                  <a:tcPr marL="8369" marR="8369" marT="8369"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178690597"/>
                  </a:ext>
                </a:extLst>
              </a:tr>
              <a:tr h="276177">
                <a:tc>
                  <a:txBody>
                    <a:bodyPr/>
                    <a:lstStyle/>
                    <a:p>
                      <a:pPr algn="l" fontAlgn="b"/>
                      <a:r>
                        <a:rPr lang="es-CO" sz="900" b="0" i="0" u="none" strike="noStrike">
                          <a:solidFill>
                            <a:srgbClr val="000000"/>
                          </a:solidFill>
                          <a:effectLst/>
                          <a:latin typeface="Arial" panose="020B0604020202020204" pitchFamily="34" charset="0"/>
                        </a:rPr>
                        <a:t>Leasing Habitacional Bancolombia</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0" i="0" u="none" strike="noStrike">
                          <a:solidFill>
                            <a:srgbClr val="000000"/>
                          </a:solidFill>
                          <a:effectLst/>
                          <a:latin typeface="Arial" panose="020B0604020202020204" pitchFamily="34" charset="0"/>
                        </a:rPr>
                        <a:t> </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t"/>
                      <a:r>
                        <a:rPr lang="es-CO" sz="900" b="0" i="0" u="none" strike="noStrike">
                          <a:solidFill>
                            <a:srgbClr val="000000"/>
                          </a:solidFill>
                          <a:effectLst/>
                          <a:latin typeface="Verdana" panose="020B0604030504040204" pitchFamily="34" charset="0"/>
                        </a:rPr>
                        <a:t>3.100.000.000</a:t>
                      </a:r>
                    </a:p>
                  </a:txBody>
                  <a:tcPr marL="8369" marR="8369" marT="8369"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0"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a:noFill/>
                    </a:lnB>
                    <a:solidFill>
                      <a:srgbClr val="FFFFFF"/>
                    </a:solidFill>
                  </a:tcPr>
                </a:tc>
                <a:extLst>
                  <a:ext uri="{0D108BD9-81ED-4DB2-BD59-A6C34878D82A}">
                    <a16:rowId xmlns:a16="http://schemas.microsoft.com/office/drawing/2014/main" val="3043184324"/>
                  </a:ext>
                </a:extLst>
              </a:tr>
              <a:tr h="167380">
                <a:tc>
                  <a:txBody>
                    <a:bodyPr/>
                    <a:lstStyle/>
                    <a:p>
                      <a:pPr algn="l" fontAlgn="b"/>
                      <a:r>
                        <a:rPr lang="es-CO" sz="900" b="0" i="0" u="none" strike="noStrike">
                          <a:solidFill>
                            <a:srgbClr val="000000"/>
                          </a:solidFill>
                          <a:effectLst/>
                          <a:latin typeface="Arial" panose="020B0604020202020204" pitchFamily="34" charset="0"/>
                        </a:rPr>
                        <a:t>Vehículo</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Arial" panose="020B0604020202020204" pitchFamily="34" charset="0"/>
                        </a:rPr>
                        <a:t> </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CO" sz="900" b="0" i="0" u="none" strike="noStrike">
                          <a:solidFill>
                            <a:srgbClr val="000000"/>
                          </a:solidFill>
                          <a:effectLst/>
                          <a:latin typeface="Verdana" panose="020B0604030504040204" pitchFamily="34" charset="0"/>
                        </a:rPr>
                        <a:t>230.000.000</a:t>
                      </a:r>
                    </a:p>
                  </a:txBody>
                  <a:tcPr marL="8369" marR="8369" marT="8369"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0"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5736798"/>
                  </a:ext>
                </a:extLst>
              </a:tr>
              <a:tr h="209225">
                <a:tc gridSpan="3">
                  <a:txBody>
                    <a:bodyPr/>
                    <a:lstStyle/>
                    <a:p>
                      <a:pPr algn="l" fontAlgn="b"/>
                      <a:r>
                        <a:rPr lang="es-CO" sz="1200" b="1" i="0" u="none" strike="noStrike">
                          <a:solidFill>
                            <a:srgbClr val="000000"/>
                          </a:solidFill>
                          <a:effectLst/>
                          <a:latin typeface="Verdana" panose="020B0604030504040204" pitchFamily="34" charset="0"/>
                        </a:rPr>
                        <a:t>Total activos - Patrimonio bruto</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a:txBody>
                    <a:bodyPr/>
                    <a:lstStyle/>
                    <a:p>
                      <a:pPr algn="l" fontAlgn="b"/>
                      <a:r>
                        <a:rPr lang="es-CO" sz="900" b="1" i="0" u="none" strike="noStrike">
                          <a:solidFill>
                            <a:srgbClr val="FF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CO" sz="1100" b="1" i="0" u="none" strike="noStrike">
                          <a:solidFill>
                            <a:srgbClr val="000000"/>
                          </a:solidFill>
                          <a:effectLst/>
                          <a:latin typeface="Verdana" panose="020B0604030504040204" pitchFamily="34" charset="0"/>
                        </a:rPr>
                        <a:t> $   6.373.269.767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146233"/>
                  </a:ext>
                </a:extLst>
              </a:tr>
              <a:tr h="167380">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8369" marR="8369" marT="836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5930533"/>
                  </a:ext>
                </a:extLst>
              </a:tr>
              <a:tr h="200856">
                <a:tc gridSpan="5">
                  <a:txBody>
                    <a:bodyPr/>
                    <a:lstStyle/>
                    <a:p>
                      <a:pPr algn="l" fontAlgn="ctr"/>
                      <a:r>
                        <a:rPr lang="es-CO" sz="1100" b="0" i="0" u="none" strike="noStrike">
                          <a:solidFill>
                            <a:srgbClr val="000000"/>
                          </a:solidFill>
                          <a:effectLst/>
                          <a:latin typeface="Verdana" panose="020B0604030504040204" pitchFamily="34" charset="0"/>
                        </a:rPr>
                        <a:t>Deudas (pasivos)</a:t>
                      </a:r>
                    </a:p>
                  </a:txBody>
                  <a:tcPr marL="8369" marR="8369" marT="836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806647373"/>
                  </a:ext>
                </a:extLst>
              </a:tr>
              <a:tr h="242701">
                <a:tc gridSpan="2">
                  <a:txBody>
                    <a:bodyPr/>
                    <a:lstStyle/>
                    <a:p>
                      <a:pPr algn="l" fontAlgn="b"/>
                      <a:r>
                        <a:rPr lang="es-CO" sz="900" b="0" i="0" u="none" strike="noStrike">
                          <a:solidFill>
                            <a:srgbClr val="000000"/>
                          </a:solidFill>
                          <a:effectLst/>
                          <a:latin typeface="Arial" panose="020B0604020202020204" pitchFamily="34" charset="0"/>
                        </a:rPr>
                        <a:t>Leasing Habitacional Bancolombia</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a:txBody>
                    <a:bodyPr/>
                    <a:lstStyle/>
                    <a:p>
                      <a:pPr algn="r" fontAlgn="b"/>
                      <a:r>
                        <a:rPr lang="es-CO" sz="900" b="0" i="0" u="none" strike="noStrike">
                          <a:solidFill>
                            <a:srgbClr val="000000"/>
                          </a:solidFill>
                          <a:effectLst/>
                          <a:latin typeface="Arial" panose="020B0604020202020204" pitchFamily="34" charset="0"/>
                        </a:rPr>
                        <a:t>1.354.579.912</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291932866"/>
                  </a:ext>
                </a:extLst>
              </a:tr>
              <a:tr h="242701">
                <a:tc gridSpan="2">
                  <a:txBody>
                    <a:bodyPr/>
                    <a:lstStyle/>
                    <a:p>
                      <a:pPr algn="l" fontAlgn="b"/>
                      <a:r>
                        <a:rPr lang="es-CO" sz="900" b="0" i="0" u="none" strike="noStrike">
                          <a:solidFill>
                            <a:srgbClr val="000000"/>
                          </a:solidFill>
                          <a:effectLst/>
                          <a:latin typeface="Arial" panose="020B0604020202020204" pitchFamily="34" charset="0"/>
                        </a:rPr>
                        <a:t>Tarjetas de Credito</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a:txBody>
                    <a:bodyPr/>
                    <a:lstStyle/>
                    <a:p>
                      <a:pPr algn="r" fontAlgn="b"/>
                      <a:r>
                        <a:rPr lang="es-CO" sz="1000" b="0" i="0" u="none" strike="noStrike">
                          <a:solidFill>
                            <a:srgbClr val="000000"/>
                          </a:solidFill>
                          <a:effectLst/>
                          <a:latin typeface="Calibri" panose="020F0502020204030204" pitchFamily="34" charset="0"/>
                        </a:rPr>
                        <a:t>31.385.982</a:t>
                      </a:r>
                    </a:p>
                  </a:txBody>
                  <a:tcPr marL="8369" marR="8369" marT="8369"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16391627"/>
                  </a:ext>
                </a:extLst>
              </a:tr>
              <a:tr h="259439">
                <a:tc gridSpan="3">
                  <a:txBody>
                    <a:bodyPr/>
                    <a:lstStyle/>
                    <a:p>
                      <a:pPr algn="l" fontAlgn="b"/>
                      <a:r>
                        <a:rPr lang="es-CO" sz="1100" b="1" i="0" u="none" strike="noStrike">
                          <a:solidFill>
                            <a:srgbClr val="FF0000"/>
                          </a:solidFill>
                          <a:effectLst/>
                          <a:latin typeface="Verdana" panose="020B0604030504040204" pitchFamily="34" charset="0"/>
                        </a:rPr>
                        <a:t>Total Deudas (pasivos)</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CO" sz="1100" b="1" i="0" u="none" strike="noStrike">
                          <a:solidFill>
                            <a:srgbClr val="FF0000"/>
                          </a:solidFill>
                          <a:effectLst/>
                          <a:latin typeface="Verdana" panose="020B0604030504040204" pitchFamily="34" charset="0"/>
                        </a:rPr>
                        <a:t> $   1.385.965.894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38466583"/>
                  </a:ext>
                </a:extLst>
              </a:tr>
              <a:tr h="150642">
                <a:tc gridSpan="3">
                  <a:txBody>
                    <a:bodyPr/>
                    <a:lstStyle/>
                    <a:p>
                      <a:pPr algn="l" fontAlgn="ctr"/>
                      <a:r>
                        <a:rPr lang="es-CO" sz="900" b="1" i="0" u="none" strike="noStrike">
                          <a:solidFill>
                            <a:srgbClr val="000000"/>
                          </a:solidFill>
                          <a:effectLst/>
                          <a:latin typeface="Verdana" panose="020B0604030504040204" pitchFamily="34" charset="0"/>
                        </a:rPr>
                        <a:t>PATRIMONIO LIQUIDO </a:t>
                      </a:r>
                    </a:p>
                  </a:txBody>
                  <a:tcPr marL="8369" marR="8369" marT="8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CO" sz="900" b="1" i="0" u="none" strike="noStrike">
                          <a:solidFill>
                            <a:srgbClr val="000000"/>
                          </a:solidFill>
                          <a:effectLst/>
                          <a:latin typeface="Verdana" panose="020B0604030504040204" pitchFamily="34" charset="0"/>
                        </a:rPr>
                        <a:t> $          4.987.303.873 </a:t>
                      </a:r>
                    </a:p>
                  </a:txBody>
                  <a:tcPr marL="8369" marR="8369" marT="8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57429539"/>
                  </a:ext>
                </a:extLst>
              </a:tr>
              <a:tr h="150642">
                <a:tc gridSpan="3">
                  <a:txBody>
                    <a:bodyPr/>
                    <a:lstStyle/>
                    <a:p>
                      <a:pPr algn="l" fontAlgn="ctr"/>
                      <a:r>
                        <a:rPr lang="es-CO" sz="900" b="1" i="0" u="none" strike="noStrike">
                          <a:solidFill>
                            <a:srgbClr val="000000"/>
                          </a:solidFill>
                          <a:effectLst/>
                          <a:latin typeface="Verdana" panose="020B0604030504040204" pitchFamily="34" charset="0"/>
                        </a:rPr>
                        <a:t>Menos: Exclusión casa de habitación</a:t>
                      </a:r>
                    </a:p>
                  </a:txBody>
                  <a:tcPr marL="8369" marR="8369" marT="8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ctr"/>
                      <a:r>
                        <a:rPr lang="es-CO" sz="900" b="1" i="0" u="none" strike="noStrike">
                          <a:solidFill>
                            <a:srgbClr val="000000"/>
                          </a:solidFill>
                          <a:effectLst/>
                          <a:latin typeface="Verdana" panose="020B0604030504040204" pitchFamily="34" charset="0"/>
                        </a:rPr>
                        <a:t>480.695.000</a:t>
                      </a:r>
                    </a:p>
                  </a:txBody>
                  <a:tcPr marL="8369" marR="8369" marT="836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82867487"/>
                  </a:ext>
                </a:extLst>
              </a:tr>
              <a:tr h="169054">
                <a:tc gridSpan="3">
                  <a:txBody>
                    <a:bodyPr/>
                    <a:lstStyle/>
                    <a:p>
                      <a:pPr algn="l" fontAlgn="ctr"/>
                      <a:r>
                        <a:rPr lang="es-CO" sz="1100" b="1" i="0" u="none" strike="noStrike">
                          <a:solidFill>
                            <a:srgbClr val="000000"/>
                          </a:solidFill>
                          <a:effectLst/>
                          <a:latin typeface="Verdana" panose="020B0604030504040204" pitchFamily="34" charset="0"/>
                        </a:rPr>
                        <a:t>Base Gravable para el impuesto a la riqueza</a:t>
                      </a:r>
                    </a:p>
                  </a:txBody>
                  <a:tcPr marL="8369" marR="8369" marT="8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b"/>
                      <a:r>
                        <a:rPr lang="es-CO" sz="900" b="1" i="0" u="none" strike="noStrike">
                          <a:solidFill>
                            <a:srgbClr val="00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CO" sz="1100" b="1" i="0" u="none" strike="noStrike">
                          <a:solidFill>
                            <a:srgbClr val="000000"/>
                          </a:solidFill>
                          <a:effectLst/>
                          <a:latin typeface="Verdana" panose="020B0604030504040204" pitchFamily="34" charset="0"/>
                        </a:rPr>
                        <a:t> $   5.467.998.873 </a:t>
                      </a:r>
                    </a:p>
                  </a:txBody>
                  <a:tcPr marL="8369" marR="8369" marT="836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76851615"/>
                  </a:ext>
                </a:extLst>
              </a:tr>
              <a:tr h="426820">
                <a:tc gridSpan="3">
                  <a:txBody>
                    <a:bodyPr/>
                    <a:lstStyle/>
                    <a:p>
                      <a:pPr algn="l" fontAlgn="b"/>
                      <a:r>
                        <a:rPr lang="es-CO" sz="1100" b="1" i="0" u="none" strike="noStrike">
                          <a:solidFill>
                            <a:srgbClr val="FF0000"/>
                          </a:solidFill>
                          <a:effectLst/>
                          <a:latin typeface="Verdana" panose="020B0604030504040204" pitchFamily="34" charset="0"/>
                        </a:rPr>
                        <a:t>Impuesto al patrimonio 2020</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fontAlgn="b"/>
                      <a:r>
                        <a:rPr lang="es-CO" sz="1100" b="1" i="0" u="none" strike="noStrike">
                          <a:solidFill>
                            <a:srgbClr val="FF0000"/>
                          </a:solidFill>
                          <a:effectLst/>
                          <a:latin typeface="Verdana" panose="020B0604030504040204" pitchFamily="34" charset="0"/>
                        </a:rPr>
                        <a:t> </a:t>
                      </a:r>
                    </a:p>
                  </a:txBody>
                  <a:tcPr marL="8369" marR="8369" marT="83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ctr"/>
                      <a:r>
                        <a:rPr lang="es-CO" sz="1100" b="1" i="0" u="none" strike="noStrike" dirty="0">
                          <a:solidFill>
                            <a:srgbClr val="FF0000"/>
                          </a:solidFill>
                          <a:effectLst/>
                          <a:latin typeface="Verdana" panose="020B0604030504040204" pitchFamily="34" charset="0"/>
                        </a:rPr>
                        <a:t> $        54.680.000 </a:t>
                      </a:r>
                    </a:p>
                  </a:txBody>
                  <a:tcPr marL="8369" marR="8369" marT="8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4152428"/>
                  </a:ext>
                </a:extLst>
              </a:tr>
            </a:tbl>
          </a:graphicData>
        </a:graphic>
      </p:graphicFrame>
      <p:pic>
        <p:nvPicPr>
          <p:cNvPr id="9" name="Imagen 8">
            <a:extLst>
              <a:ext uri="{FF2B5EF4-FFF2-40B4-BE49-F238E27FC236}">
                <a16:creationId xmlns:a16="http://schemas.microsoft.com/office/drawing/2014/main" id="{F1D97D12-8174-483F-A9D9-B8D908039DB5}"/>
              </a:ext>
            </a:extLst>
          </p:cNvPr>
          <p:cNvPicPr>
            <a:picLocks noChangeAspect="1"/>
          </p:cNvPicPr>
          <p:nvPr/>
        </p:nvPicPr>
        <p:blipFill rotWithShape="1">
          <a:blip r:embed="rId3"/>
          <a:srcRect l="77499" t="10708" r="13959" b="76329"/>
          <a:stretch/>
        </p:blipFill>
        <p:spPr>
          <a:xfrm>
            <a:off x="8007658" y="5923262"/>
            <a:ext cx="932156" cy="734990"/>
          </a:xfrm>
          <a:prstGeom prst="rect">
            <a:avLst/>
          </a:prstGeom>
        </p:spPr>
      </p:pic>
    </p:spTree>
    <p:extLst>
      <p:ext uri="{BB962C8B-B14F-4D97-AF65-F5344CB8AC3E}">
        <p14:creationId xmlns:p14="http://schemas.microsoft.com/office/powerpoint/2010/main" val="138980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82AEBA5-C47A-4668-A13F-F98AAE66CF5A}"/>
              </a:ext>
            </a:extLst>
          </p:cNvPr>
          <p:cNvSpPr/>
          <p:nvPr/>
        </p:nvSpPr>
        <p:spPr>
          <a:xfrm>
            <a:off x="5982257" y="5923722"/>
            <a:ext cx="908225" cy="19177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77F4B2-E68F-42CD-8F88-94569D9E4FE6}"/>
              </a:ext>
            </a:extLst>
          </p:cNvPr>
          <p:cNvSpPr/>
          <p:nvPr/>
        </p:nvSpPr>
        <p:spPr>
          <a:xfrm>
            <a:off x="5883965" y="5836542"/>
            <a:ext cx="1574735" cy="17992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19" y="273158"/>
            <a:ext cx="1417816" cy="805015"/>
          </a:xfrm>
          <a:prstGeom prst="rect">
            <a:avLst/>
          </a:prstGeom>
        </p:spPr>
      </p:pic>
      <p:sp>
        <p:nvSpPr>
          <p:cNvPr id="3" name="CuadroTexto 2">
            <a:extLst>
              <a:ext uri="{FF2B5EF4-FFF2-40B4-BE49-F238E27FC236}">
                <a16:creationId xmlns:a16="http://schemas.microsoft.com/office/drawing/2014/main" id="{7F603989-E44A-4FB8-B98A-4D58CC867B47}"/>
              </a:ext>
            </a:extLst>
          </p:cNvPr>
          <p:cNvSpPr txBox="1"/>
          <p:nvPr/>
        </p:nvSpPr>
        <p:spPr>
          <a:xfrm>
            <a:off x="2237173" y="273158"/>
            <a:ext cx="5221527" cy="523220"/>
          </a:xfrm>
          <a:prstGeom prst="rect">
            <a:avLst/>
          </a:prstGeom>
          <a:noFill/>
        </p:spPr>
        <p:txBody>
          <a:bodyPr wrap="square" rtlCol="0">
            <a:spAutoFit/>
          </a:bodyPr>
          <a:lstStyle/>
          <a:p>
            <a:r>
              <a:rPr lang="es-CO" sz="2800" b="1" dirty="0"/>
              <a:t>Módulo legal: Tributario</a:t>
            </a:r>
          </a:p>
        </p:txBody>
      </p:sp>
      <p:pic>
        <p:nvPicPr>
          <p:cNvPr id="6" name="Imagen 5">
            <a:extLst>
              <a:ext uri="{FF2B5EF4-FFF2-40B4-BE49-F238E27FC236}">
                <a16:creationId xmlns:a16="http://schemas.microsoft.com/office/drawing/2014/main" id="{813D3460-0E6E-4CEC-9CF7-D4DFF7F1E1DD}"/>
              </a:ext>
            </a:extLst>
          </p:cNvPr>
          <p:cNvPicPr>
            <a:picLocks noChangeAspect="1"/>
          </p:cNvPicPr>
          <p:nvPr/>
        </p:nvPicPr>
        <p:blipFill rotWithShape="1">
          <a:blip r:embed="rId3"/>
          <a:srcRect l="77499" t="10708" r="13959" b="76329"/>
          <a:stretch/>
        </p:blipFill>
        <p:spPr>
          <a:xfrm>
            <a:off x="8044707" y="5646198"/>
            <a:ext cx="744186" cy="774619"/>
          </a:xfrm>
          <a:prstGeom prst="rect">
            <a:avLst/>
          </a:prstGeom>
        </p:spPr>
      </p:pic>
    </p:spTree>
    <p:extLst>
      <p:ext uri="{BB962C8B-B14F-4D97-AF65-F5344CB8AC3E}">
        <p14:creationId xmlns:p14="http://schemas.microsoft.com/office/powerpoint/2010/main" val="1474354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86113" y="4899984"/>
            <a:ext cx="5108513" cy="1178328"/>
          </a:xfrm>
        </p:spPr>
        <p:txBody>
          <a:bodyPr>
            <a:normAutofit/>
          </a:bodyPr>
          <a:lstStyle/>
          <a:p>
            <a:pPr marL="0" indent="0" algn="ctr">
              <a:buNone/>
            </a:pPr>
            <a:r>
              <a:rPr lang="es-ES" sz="1000" dirty="0">
                <a:latin typeface="Roboto Medium"/>
                <a:cs typeface="Roboto Medium"/>
              </a:rPr>
              <a:t>FACULTAD DE ADMINISTRACIÓN DE EMPRESAS</a:t>
            </a:r>
          </a:p>
          <a:p>
            <a:pPr marL="0" indent="0" algn="ctr">
              <a:buNone/>
            </a:pPr>
            <a:r>
              <a:rPr lang="es-ES" sz="1000" dirty="0">
                <a:latin typeface="Roboto Medium"/>
                <a:cs typeface="Roboto Medium"/>
              </a:rPr>
              <a:t>ADMISIONES Y PROMOCIÓN UNIVERSITARIA</a:t>
            </a:r>
          </a:p>
          <a:p>
            <a:pPr marL="0" indent="0" algn="ctr">
              <a:buNone/>
            </a:pPr>
            <a:r>
              <a:rPr lang="es-ES" sz="1000" dirty="0">
                <a:latin typeface="Roboto Light"/>
                <a:cs typeface="Roboto Light"/>
              </a:rPr>
              <a:t>Calle 12 no 1- 17 este, </a:t>
            </a:r>
            <a:r>
              <a:rPr lang="es-ES" sz="1000" dirty="0" err="1">
                <a:latin typeface="Roboto Light"/>
                <a:cs typeface="Roboto Light"/>
              </a:rPr>
              <a:t>edicio</a:t>
            </a:r>
            <a:r>
              <a:rPr lang="es-ES" sz="1000" dirty="0">
                <a:latin typeface="Roboto Light"/>
                <a:cs typeface="Roboto Light"/>
              </a:rPr>
              <a:t> A, piso 4.</a:t>
            </a:r>
          </a:p>
          <a:p>
            <a:pPr marL="0" indent="0" algn="ctr">
              <a:buNone/>
            </a:pPr>
            <a:r>
              <a:rPr lang="es-ES_tradnl" sz="1000" dirty="0">
                <a:latin typeface="Roboto Light"/>
                <a:cs typeface="Roboto Light"/>
              </a:rPr>
              <a:t>PBX (571) 341 9900 / 353 7000, </a:t>
            </a:r>
            <a:r>
              <a:rPr lang="es-ES_tradnl" sz="1000" dirty="0" err="1">
                <a:latin typeface="Roboto Light"/>
                <a:cs typeface="Roboto Light"/>
              </a:rPr>
              <a:t>exts</a:t>
            </a:r>
            <a:r>
              <a:rPr lang="es-ES_tradnl" sz="1000" dirty="0">
                <a:latin typeface="Roboto Light"/>
                <a:cs typeface="Roboto Light"/>
              </a:rPr>
              <a:t>. 4301 a la 4309.</a:t>
            </a:r>
          </a:p>
          <a:p>
            <a:pPr marL="0" indent="0" algn="ctr">
              <a:buNone/>
            </a:pPr>
            <a:r>
              <a:rPr lang="es-ES_tradnl" sz="1000" dirty="0">
                <a:latin typeface="Roboto Light"/>
                <a:cs typeface="Roboto Light"/>
              </a:rPr>
              <a:t>Facultad de Administración de Empresas, </a:t>
            </a:r>
            <a:r>
              <a:rPr lang="es-ES_tradnl" sz="1000" dirty="0" err="1">
                <a:latin typeface="Roboto Light"/>
                <a:cs typeface="Roboto Light"/>
              </a:rPr>
              <a:t>exts</a:t>
            </a:r>
            <a:r>
              <a:rPr lang="es-ES_tradnl" sz="1000" dirty="0">
                <a:latin typeface="Roboto Light"/>
                <a:cs typeface="Roboto Light"/>
              </a:rPr>
              <a:t>. 1210-1212-1213</a:t>
            </a:r>
            <a:endParaRPr lang="es-ES" sz="1000" dirty="0">
              <a:latin typeface="Roboto Light"/>
              <a:cs typeface="Roboto Light"/>
            </a:endParaRPr>
          </a:p>
        </p:txBody>
      </p:sp>
    </p:spTree>
    <p:extLst>
      <p:ext uri="{BB962C8B-B14F-4D97-AF65-F5344CB8AC3E}">
        <p14:creationId xmlns:p14="http://schemas.microsoft.com/office/powerpoint/2010/main" val="98110699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D2C10994282843A6CBF2904804B4B7" ma:contentTypeVersion="9" ma:contentTypeDescription="Create a new document." ma:contentTypeScope="" ma:versionID="132e44ad2597a6b2db14390ad09a1d36">
  <xsd:schema xmlns:xsd="http://www.w3.org/2001/XMLSchema" xmlns:xs="http://www.w3.org/2001/XMLSchema" xmlns:p="http://schemas.microsoft.com/office/2006/metadata/properties" xmlns:ns3="6ae6afbf-e56e-452e-9512-6852a37eda44" xmlns:ns4="39293d4b-7713-461d-aeb9-db6eac03a717" targetNamespace="http://schemas.microsoft.com/office/2006/metadata/properties" ma:root="true" ma:fieldsID="a6052726a7608565a3aa42c0e8a658ea" ns3:_="" ns4:_="">
    <xsd:import namespace="6ae6afbf-e56e-452e-9512-6852a37eda44"/>
    <xsd:import namespace="39293d4b-7713-461d-aeb9-db6eac03a71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afbf-e56e-452e-9512-6852a37ed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293d4b-7713-461d-aeb9-db6eac03a71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93CBAA-3E0E-441F-AF15-0AA6CAFA4E81}">
  <ds:schemaRefs>
    <ds:schemaRef ds:uri="http://schemas.openxmlformats.org/package/2006/metadata/core-properties"/>
    <ds:schemaRef ds:uri="http://purl.org/dc/terms/"/>
    <ds:schemaRef ds:uri="6ae6afbf-e56e-452e-9512-6852a37eda44"/>
    <ds:schemaRef ds:uri="http://schemas.microsoft.com/office/2006/documentManagement/types"/>
    <ds:schemaRef ds:uri="http://schemas.microsoft.com/office/2006/metadata/properties"/>
    <ds:schemaRef ds:uri="http://purl.org/dc/elements/1.1/"/>
    <ds:schemaRef ds:uri="http://schemas.microsoft.com/office/infopath/2007/PartnerControls"/>
    <ds:schemaRef ds:uri="39293d4b-7713-461d-aeb9-db6eac03a717"/>
    <ds:schemaRef ds:uri="http://www.w3.org/XML/1998/namespace"/>
    <ds:schemaRef ds:uri="http://purl.org/dc/dcmitype/"/>
  </ds:schemaRefs>
</ds:datastoreItem>
</file>

<file path=customXml/itemProps2.xml><?xml version="1.0" encoding="utf-8"?>
<ds:datastoreItem xmlns:ds="http://schemas.openxmlformats.org/officeDocument/2006/customXml" ds:itemID="{40D7489A-DE3B-4D89-B647-B5A63D07A415}">
  <ds:schemaRefs>
    <ds:schemaRef ds:uri="http://schemas.microsoft.com/sharepoint/v3/contenttype/forms"/>
  </ds:schemaRefs>
</ds:datastoreItem>
</file>

<file path=customXml/itemProps3.xml><?xml version="1.0" encoding="utf-8"?>
<ds:datastoreItem xmlns:ds="http://schemas.openxmlformats.org/officeDocument/2006/customXml" ds:itemID="{142B1888-1EB5-42B0-BE69-9FE942EF0C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e6afbf-e56e-452e-9512-6852a37eda44"/>
    <ds:schemaRef ds:uri="39293d4b-7713-461d-aeb9-db6eac03a7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1087</TotalTime>
  <Words>2069</Words>
  <Application>Microsoft Macintosh PowerPoint</Application>
  <PresentationFormat>Presentación en pantalla (4:3)</PresentationFormat>
  <Paragraphs>497</Paragraphs>
  <Slides>19</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19</vt:i4>
      </vt:variant>
    </vt:vector>
  </HeadingPairs>
  <TitlesOfParts>
    <vt:vector size="27" baseType="lpstr">
      <vt:lpstr>Arial</vt:lpstr>
      <vt:lpstr>Calibri</vt:lpstr>
      <vt:lpstr>Calibri Light</vt:lpstr>
      <vt:lpstr>Roboto Light</vt:lpstr>
      <vt:lpstr>Roboto Medium</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Juliana Silva</dc:creator>
  <cp:lastModifiedBy>Nicolas Carrero Hurtado</cp:lastModifiedBy>
  <cp:revision>54</cp:revision>
  <dcterms:created xsi:type="dcterms:W3CDTF">2020-05-05T14:20:38Z</dcterms:created>
  <dcterms:modified xsi:type="dcterms:W3CDTF">2020-06-02T20:37:45Z</dcterms:modified>
</cp:coreProperties>
</file>