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 id="2147483672" r:id="rId3"/>
  </p:sldMasterIdLst>
  <p:notesMasterIdLst>
    <p:notesMasterId r:id="rId17"/>
  </p:notesMasterIdLst>
  <p:sldIdLst>
    <p:sldId id="256" r:id="rId4"/>
    <p:sldId id="275" r:id="rId5"/>
    <p:sldId id="274" r:id="rId6"/>
    <p:sldId id="268" r:id="rId7"/>
    <p:sldId id="265" r:id="rId8"/>
    <p:sldId id="267" r:id="rId9"/>
    <p:sldId id="273" r:id="rId10"/>
    <p:sldId id="262" r:id="rId11"/>
    <p:sldId id="269" r:id="rId12"/>
    <p:sldId id="257" r:id="rId13"/>
    <p:sldId id="276" r:id="rId14"/>
    <p:sldId id="263"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envenido" id="{E75E278A-FF0E-49A4-B170-79828D63BBAD}">
          <p14:sldIdLst>
            <p14:sldId id="256"/>
            <p14:sldId id="275"/>
            <p14:sldId id="274"/>
            <p14:sldId id="268"/>
            <p14:sldId id="265"/>
            <p14:sldId id="267"/>
            <p14:sldId id="273"/>
            <p14:sldId id="262"/>
            <p14:sldId id="269"/>
            <p14:sldId id="257"/>
            <p14:sldId id="276"/>
            <p14:sldId id="263"/>
            <p14:sldId id="270"/>
          </p14:sldIdLst>
        </p14:section>
      </p14:sectionLst>
    </p:ex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8" name="Autor" initials="A" lastIdx="0" clrIdx="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3" autoAdjust="0"/>
    <p:restoredTop sz="94134" autoAdjust="0"/>
  </p:normalViewPr>
  <p:slideViewPr>
    <p:cSldViewPr snapToGrid="0">
      <p:cViewPr>
        <p:scale>
          <a:sx n="61" d="100"/>
          <a:sy n="61" d="100"/>
        </p:scale>
        <p:origin x="-492"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commentAuthors" Target="commentAuthors.xml"/><Relationship Id="rId3" Type="http://schemas.openxmlformats.org/officeDocument/2006/relationships/slideMaster" Target="slideMasters/slideMaster2.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6E8A34-037E-460B-B9AC-DC32CFA0A21B}" type="doc">
      <dgm:prSet loTypeId="urn:microsoft.com/office/officeart/2005/8/layout/vList6" loCatId="list" qsTypeId="urn:microsoft.com/office/officeart/2005/8/quickstyle/3d1" qsCatId="3D" csTypeId="urn:microsoft.com/office/officeart/2005/8/colors/accent2_2" csCatId="accent2" phldr="1"/>
      <dgm:spPr/>
      <dgm:t>
        <a:bodyPr/>
        <a:lstStyle/>
        <a:p>
          <a:endParaRPr lang="es-CO"/>
        </a:p>
      </dgm:t>
    </dgm:pt>
    <dgm:pt modelId="{272835D0-674C-4CC5-B0D4-2EECAA9CD9D8}">
      <dgm:prSet phldrT="[Texto]" custT="1"/>
      <dgm:spPr/>
      <dgm:t>
        <a:bodyPr/>
        <a:lstStyle/>
        <a:p>
          <a:r>
            <a:rPr lang="es-CO" sz="2800" dirty="0" smtClean="0"/>
            <a:t>2009</a:t>
          </a:r>
          <a:endParaRPr lang="es-CO" sz="2800" dirty="0"/>
        </a:p>
      </dgm:t>
    </dgm:pt>
    <dgm:pt modelId="{582FBEE0-2E8C-46F5-9035-D5F38A645ACA}" type="parTrans" cxnId="{35BA7007-50AF-422B-9C10-7EFF3A2993A6}">
      <dgm:prSet/>
      <dgm:spPr/>
      <dgm:t>
        <a:bodyPr/>
        <a:lstStyle/>
        <a:p>
          <a:endParaRPr lang="es-CO"/>
        </a:p>
      </dgm:t>
    </dgm:pt>
    <dgm:pt modelId="{EDA9D1CC-5B54-463C-BE75-F404949B572F}" type="sibTrans" cxnId="{35BA7007-50AF-422B-9C10-7EFF3A2993A6}">
      <dgm:prSet/>
      <dgm:spPr/>
      <dgm:t>
        <a:bodyPr/>
        <a:lstStyle/>
        <a:p>
          <a:endParaRPr lang="es-CO"/>
        </a:p>
      </dgm:t>
    </dgm:pt>
    <dgm:pt modelId="{7CBB3C2E-E1C2-49BB-9CCC-62F00325E875}">
      <dgm:prSet phldrT="[Texto]" custT="1"/>
      <dgm:spPr/>
      <dgm:t>
        <a:bodyPr anchor="ctr" anchorCtr="0"/>
        <a:lstStyle/>
        <a:p>
          <a:pPr algn="just"/>
          <a:r>
            <a:rPr lang="es-CO" sz="1600" b="1" i="0" dirty="0" smtClean="0"/>
            <a:t>VIABILIDAD TÉCNICA/FINANCIERA</a:t>
          </a:r>
          <a:r>
            <a:rPr lang="es-CO" sz="1600" i="0" dirty="0" smtClean="0"/>
            <a:t>: Implementación de la PN fija, sobre la base de la implementación de la portabilidad móvil</a:t>
          </a:r>
          <a:r>
            <a:rPr lang="es-CO" sz="1600" b="0" i="0" dirty="0" smtClean="0"/>
            <a:t>.</a:t>
          </a:r>
          <a:endParaRPr lang="es-CO" sz="1600" b="0" i="0" dirty="0"/>
        </a:p>
      </dgm:t>
    </dgm:pt>
    <dgm:pt modelId="{ED1B65B9-AE91-49D1-BA2D-6E46EADCB1F3}" type="parTrans" cxnId="{501793FD-C3F0-4E67-B8DC-03282910F87A}">
      <dgm:prSet/>
      <dgm:spPr/>
      <dgm:t>
        <a:bodyPr/>
        <a:lstStyle/>
        <a:p>
          <a:endParaRPr lang="es-CO"/>
        </a:p>
      </dgm:t>
    </dgm:pt>
    <dgm:pt modelId="{0ABA14B0-B87E-47E9-9F32-97F330A18B0B}" type="sibTrans" cxnId="{501793FD-C3F0-4E67-B8DC-03282910F87A}">
      <dgm:prSet/>
      <dgm:spPr/>
      <dgm:t>
        <a:bodyPr/>
        <a:lstStyle/>
        <a:p>
          <a:endParaRPr lang="es-CO"/>
        </a:p>
      </dgm:t>
    </dgm:pt>
    <dgm:pt modelId="{4F717564-E490-42F9-9247-35A1D4D94C12}" type="pres">
      <dgm:prSet presAssocID="{8F6E8A34-037E-460B-B9AC-DC32CFA0A21B}" presName="Name0" presStyleCnt="0">
        <dgm:presLayoutVars>
          <dgm:dir/>
          <dgm:animLvl val="lvl"/>
          <dgm:resizeHandles/>
        </dgm:presLayoutVars>
      </dgm:prSet>
      <dgm:spPr/>
      <dgm:t>
        <a:bodyPr/>
        <a:lstStyle/>
        <a:p>
          <a:endParaRPr lang="es-CO"/>
        </a:p>
      </dgm:t>
    </dgm:pt>
    <dgm:pt modelId="{4DD557D7-5420-446C-BA2F-CE0041C12291}" type="pres">
      <dgm:prSet presAssocID="{272835D0-674C-4CC5-B0D4-2EECAA9CD9D8}" presName="linNode" presStyleCnt="0"/>
      <dgm:spPr/>
      <dgm:t>
        <a:bodyPr/>
        <a:lstStyle/>
        <a:p>
          <a:endParaRPr lang="es-CO"/>
        </a:p>
      </dgm:t>
    </dgm:pt>
    <dgm:pt modelId="{944EB83E-7FEE-4472-BBB3-2DEFC2651457}" type="pres">
      <dgm:prSet presAssocID="{272835D0-674C-4CC5-B0D4-2EECAA9CD9D8}" presName="parentShp" presStyleLbl="node1" presStyleIdx="0" presStyleCnt="1" custScaleX="72988" custScaleY="48409" custLinFactNeighborX="-2001" custLinFactNeighborY="6748">
        <dgm:presLayoutVars>
          <dgm:bulletEnabled val="1"/>
        </dgm:presLayoutVars>
      </dgm:prSet>
      <dgm:spPr/>
      <dgm:t>
        <a:bodyPr/>
        <a:lstStyle/>
        <a:p>
          <a:endParaRPr lang="es-CO"/>
        </a:p>
      </dgm:t>
    </dgm:pt>
    <dgm:pt modelId="{6F276CF7-1E0E-4FCF-A1EA-3C07EB310E08}" type="pres">
      <dgm:prSet presAssocID="{272835D0-674C-4CC5-B0D4-2EECAA9CD9D8}" presName="childShp" presStyleLbl="bgAccFollowNode1" presStyleIdx="0" presStyleCnt="1" custScaleY="83550" custLinFactNeighborX="1445" custLinFactNeighborY="6026">
        <dgm:presLayoutVars>
          <dgm:bulletEnabled val="1"/>
        </dgm:presLayoutVars>
      </dgm:prSet>
      <dgm:spPr/>
      <dgm:t>
        <a:bodyPr/>
        <a:lstStyle/>
        <a:p>
          <a:endParaRPr lang="es-CO"/>
        </a:p>
      </dgm:t>
    </dgm:pt>
  </dgm:ptLst>
  <dgm:cxnLst>
    <dgm:cxn modelId="{501793FD-C3F0-4E67-B8DC-03282910F87A}" srcId="{272835D0-674C-4CC5-B0D4-2EECAA9CD9D8}" destId="{7CBB3C2E-E1C2-49BB-9CCC-62F00325E875}" srcOrd="0" destOrd="0" parTransId="{ED1B65B9-AE91-49D1-BA2D-6E46EADCB1F3}" sibTransId="{0ABA14B0-B87E-47E9-9F32-97F330A18B0B}"/>
    <dgm:cxn modelId="{35BA7007-50AF-422B-9C10-7EFF3A2993A6}" srcId="{8F6E8A34-037E-460B-B9AC-DC32CFA0A21B}" destId="{272835D0-674C-4CC5-B0D4-2EECAA9CD9D8}" srcOrd="0" destOrd="0" parTransId="{582FBEE0-2E8C-46F5-9035-D5F38A645ACA}" sibTransId="{EDA9D1CC-5B54-463C-BE75-F404949B572F}"/>
    <dgm:cxn modelId="{03F5A1AA-77BF-49E6-A8A1-D09F63D3AD6D}" type="presOf" srcId="{7CBB3C2E-E1C2-49BB-9CCC-62F00325E875}" destId="{6F276CF7-1E0E-4FCF-A1EA-3C07EB310E08}" srcOrd="0" destOrd="0" presId="urn:microsoft.com/office/officeart/2005/8/layout/vList6"/>
    <dgm:cxn modelId="{54DAFF5A-6765-469B-86D1-62F894575F0D}" type="presOf" srcId="{8F6E8A34-037E-460B-B9AC-DC32CFA0A21B}" destId="{4F717564-E490-42F9-9247-35A1D4D94C12}" srcOrd="0" destOrd="0" presId="urn:microsoft.com/office/officeart/2005/8/layout/vList6"/>
    <dgm:cxn modelId="{1A48F9B1-C18B-469A-AACC-2E928DED2CF3}" type="presOf" srcId="{272835D0-674C-4CC5-B0D4-2EECAA9CD9D8}" destId="{944EB83E-7FEE-4472-BBB3-2DEFC2651457}" srcOrd="0" destOrd="0" presId="urn:microsoft.com/office/officeart/2005/8/layout/vList6"/>
    <dgm:cxn modelId="{364085CA-68EB-4CEC-B9D3-8EB5B3A70FFF}" type="presParOf" srcId="{4F717564-E490-42F9-9247-35A1D4D94C12}" destId="{4DD557D7-5420-446C-BA2F-CE0041C12291}" srcOrd="0" destOrd="0" presId="urn:microsoft.com/office/officeart/2005/8/layout/vList6"/>
    <dgm:cxn modelId="{40911C26-A035-4421-8275-B75EDB4929F0}" type="presParOf" srcId="{4DD557D7-5420-446C-BA2F-CE0041C12291}" destId="{944EB83E-7FEE-4472-BBB3-2DEFC2651457}" srcOrd="0" destOrd="0" presId="urn:microsoft.com/office/officeart/2005/8/layout/vList6"/>
    <dgm:cxn modelId="{E85D153A-F88D-4973-8577-3F6E4F4023C7}" type="presParOf" srcId="{4DD557D7-5420-446C-BA2F-CE0041C12291}" destId="{6F276CF7-1E0E-4FCF-A1EA-3C07EB310E0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E8A34-037E-460B-B9AC-DC32CFA0A21B}" type="doc">
      <dgm:prSet loTypeId="urn:microsoft.com/office/officeart/2005/8/layout/vList6" loCatId="list" qsTypeId="urn:microsoft.com/office/officeart/2005/8/quickstyle/3d1" qsCatId="3D" csTypeId="urn:microsoft.com/office/officeart/2005/8/colors/accent2_2" csCatId="accent2" phldr="1"/>
      <dgm:spPr/>
      <dgm:t>
        <a:bodyPr/>
        <a:lstStyle/>
        <a:p>
          <a:endParaRPr lang="es-CO"/>
        </a:p>
      </dgm:t>
    </dgm:pt>
    <dgm:pt modelId="{9E70C16C-68DB-410C-AF6E-73884A291CAD}">
      <dgm:prSet custT="1"/>
      <dgm:spPr/>
      <dgm:t>
        <a:bodyPr/>
        <a:lstStyle/>
        <a:p>
          <a:r>
            <a:rPr lang="es-CO" sz="2800" dirty="0" smtClean="0"/>
            <a:t>2010</a:t>
          </a:r>
          <a:endParaRPr lang="es-CO" sz="2800" dirty="0"/>
        </a:p>
      </dgm:t>
    </dgm:pt>
    <dgm:pt modelId="{03E2A02B-13CC-43DB-816D-28DCE5698A12}" type="parTrans" cxnId="{27CCE3CF-2520-4385-BBC0-FD55654D67A6}">
      <dgm:prSet/>
      <dgm:spPr/>
      <dgm:t>
        <a:bodyPr/>
        <a:lstStyle/>
        <a:p>
          <a:endParaRPr lang="es-CO"/>
        </a:p>
      </dgm:t>
    </dgm:pt>
    <dgm:pt modelId="{5D9EC5B5-8F74-4A8E-9EDB-016822C604E3}" type="sibTrans" cxnId="{27CCE3CF-2520-4385-BBC0-FD55654D67A6}">
      <dgm:prSet/>
      <dgm:spPr/>
      <dgm:t>
        <a:bodyPr/>
        <a:lstStyle/>
        <a:p>
          <a:endParaRPr lang="es-CO"/>
        </a:p>
      </dgm:t>
    </dgm:pt>
    <dgm:pt modelId="{D0407BC1-52A7-45BC-946C-42F22A23B32A}">
      <dgm:prSet custT="1"/>
      <dgm:spPr/>
      <dgm:t>
        <a:bodyPr anchor="ctr" anchorCtr="0"/>
        <a:lstStyle/>
        <a:p>
          <a:r>
            <a:rPr lang="es-CO" sz="1600" b="1" dirty="0" smtClean="0"/>
            <a:t>NO VIABILIDAD FINANCIERA: </a:t>
          </a:r>
          <a:r>
            <a:rPr lang="es-CO" sz="1600" dirty="0" smtClean="0"/>
            <a:t>Revisión de: i) número de líneas fijas, ii)  Costos de inversión, iii) Costos financieros y iv) Costo transporte llamadas </a:t>
          </a:r>
          <a:r>
            <a:rPr lang="es-CO" sz="1600" dirty="0" err="1" smtClean="0"/>
            <a:t>enrutadas</a:t>
          </a:r>
          <a:r>
            <a:rPr lang="es-CO" sz="1600" dirty="0" smtClean="0"/>
            <a:t>.</a:t>
          </a:r>
          <a:endParaRPr lang="es-CO" sz="1600" dirty="0"/>
        </a:p>
      </dgm:t>
    </dgm:pt>
    <dgm:pt modelId="{28E380BB-EBF2-41F5-8B86-0F861D91C9CC}" type="parTrans" cxnId="{1B3A1A21-3845-4CA2-A058-A793CD41029D}">
      <dgm:prSet/>
      <dgm:spPr/>
      <dgm:t>
        <a:bodyPr/>
        <a:lstStyle/>
        <a:p>
          <a:endParaRPr lang="es-CO"/>
        </a:p>
      </dgm:t>
    </dgm:pt>
    <dgm:pt modelId="{73E64768-9D1E-41F8-87D4-DEFFCFB29541}" type="sibTrans" cxnId="{1B3A1A21-3845-4CA2-A058-A793CD41029D}">
      <dgm:prSet/>
      <dgm:spPr/>
      <dgm:t>
        <a:bodyPr/>
        <a:lstStyle/>
        <a:p>
          <a:endParaRPr lang="es-CO"/>
        </a:p>
      </dgm:t>
    </dgm:pt>
    <dgm:pt modelId="{4F717564-E490-42F9-9247-35A1D4D94C12}" type="pres">
      <dgm:prSet presAssocID="{8F6E8A34-037E-460B-B9AC-DC32CFA0A21B}" presName="Name0" presStyleCnt="0">
        <dgm:presLayoutVars>
          <dgm:dir/>
          <dgm:animLvl val="lvl"/>
          <dgm:resizeHandles/>
        </dgm:presLayoutVars>
      </dgm:prSet>
      <dgm:spPr/>
      <dgm:t>
        <a:bodyPr/>
        <a:lstStyle/>
        <a:p>
          <a:endParaRPr lang="es-CO"/>
        </a:p>
      </dgm:t>
    </dgm:pt>
    <dgm:pt modelId="{A215D028-09FF-49D7-AB3E-1BE89AEC629C}" type="pres">
      <dgm:prSet presAssocID="{9E70C16C-68DB-410C-AF6E-73884A291CAD}" presName="linNode" presStyleCnt="0"/>
      <dgm:spPr/>
      <dgm:t>
        <a:bodyPr/>
        <a:lstStyle/>
        <a:p>
          <a:endParaRPr lang="es-CO"/>
        </a:p>
      </dgm:t>
    </dgm:pt>
    <dgm:pt modelId="{3820F34C-31E7-4F2A-BC22-F3CC983C2EC7}" type="pres">
      <dgm:prSet presAssocID="{9E70C16C-68DB-410C-AF6E-73884A291CAD}" presName="parentShp" presStyleLbl="node1" presStyleIdx="0" presStyleCnt="1" custScaleX="69777" custScaleY="40749" custLinFactNeighborX="-9435" custLinFactNeighborY="-771">
        <dgm:presLayoutVars>
          <dgm:bulletEnabled val="1"/>
        </dgm:presLayoutVars>
      </dgm:prSet>
      <dgm:spPr/>
      <dgm:t>
        <a:bodyPr/>
        <a:lstStyle/>
        <a:p>
          <a:endParaRPr lang="es-CO"/>
        </a:p>
      </dgm:t>
    </dgm:pt>
    <dgm:pt modelId="{59FEAD7D-5668-4E54-AC13-AD8F521E291A}" type="pres">
      <dgm:prSet presAssocID="{9E70C16C-68DB-410C-AF6E-73884A291CAD}" presName="childShp" presStyleLbl="bgAccFollowNode1" presStyleIdx="0" presStyleCnt="1" custScaleX="95750" custScaleY="91403" custLinFactNeighborX="-9782" custLinFactNeighborY="-49">
        <dgm:presLayoutVars>
          <dgm:bulletEnabled val="1"/>
        </dgm:presLayoutVars>
      </dgm:prSet>
      <dgm:spPr/>
      <dgm:t>
        <a:bodyPr/>
        <a:lstStyle/>
        <a:p>
          <a:endParaRPr lang="es-CO"/>
        </a:p>
      </dgm:t>
    </dgm:pt>
  </dgm:ptLst>
  <dgm:cxnLst>
    <dgm:cxn modelId="{1B3A1A21-3845-4CA2-A058-A793CD41029D}" srcId="{9E70C16C-68DB-410C-AF6E-73884A291CAD}" destId="{D0407BC1-52A7-45BC-946C-42F22A23B32A}" srcOrd="0" destOrd="0" parTransId="{28E380BB-EBF2-41F5-8B86-0F861D91C9CC}" sibTransId="{73E64768-9D1E-41F8-87D4-DEFFCFB29541}"/>
    <dgm:cxn modelId="{BA9AF43F-3A76-44CF-B8B2-55EAD2A1B17C}" type="presOf" srcId="{8F6E8A34-037E-460B-B9AC-DC32CFA0A21B}" destId="{4F717564-E490-42F9-9247-35A1D4D94C12}" srcOrd="0" destOrd="0" presId="urn:microsoft.com/office/officeart/2005/8/layout/vList6"/>
    <dgm:cxn modelId="{27CCE3CF-2520-4385-BBC0-FD55654D67A6}" srcId="{8F6E8A34-037E-460B-B9AC-DC32CFA0A21B}" destId="{9E70C16C-68DB-410C-AF6E-73884A291CAD}" srcOrd="0" destOrd="0" parTransId="{03E2A02B-13CC-43DB-816D-28DCE5698A12}" sibTransId="{5D9EC5B5-8F74-4A8E-9EDB-016822C604E3}"/>
    <dgm:cxn modelId="{3A9FB271-D9AF-499D-B6DB-632F245242CA}" type="presOf" srcId="{D0407BC1-52A7-45BC-946C-42F22A23B32A}" destId="{59FEAD7D-5668-4E54-AC13-AD8F521E291A}" srcOrd="0" destOrd="0" presId="urn:microsoft.com/office/officeart/2005/8/layout/vList6"/>
    <dgm:cxn modelId="{AF529C7F-2EFE-4231-8432-2AF0C1A7C6B9}" type="presOf" srcId="{9E70C16C-68DB-410C-AF6E-73884A291CAD}" destId="{3820F34C-31E7-4F2A-BC22-F3CC983C2EC7}" srcOrd="0" destOrd="0" presId="urn:microsoft.com/office/officeart/2005/8/layout/vList6"/>
    <dgm:cxn modelId="{25E9CF3F-2406-4C66-B492-3E3ADD1DCB91}" type="presParOf" srcId="{4F717564-E490-42F9-9247-35A1D4D94C12}" destId="{A215D028-09FF-49D7-AB3E-1BE89AEC629C}" srcOrd="0" destOrd="0" presId="urn:microsoft.com/office/officeart/2005/8/layout/vList6"/>
    <dgm:cxn modelId="{18D686F4-182B-46C6-9204-EEFC0A8FABE9}" type="presParOf" srcId="{A215D028-09FF-49D7-AB3E-1BE89AEC629C}" destId="{3820F34C-31E7-4F2A-BC22-F3CC983C2EC7}" srcOrd="0" destOrd="0" presId="urn:microsoft.com/office/officeart/2005/8/layout/vList6"/>
    <dgm:cxn modelId="{412BC7DA-7606-4EFC-9C07-C4B400313D17}" type="presParOf" srcId="{A215D028-09FF-49D7-AB3E-1BE89AEC629C}" destId="{59FEAD7D-5668-4E54-AC13-AD8F521E291A}" srcOrd="1" destOrd="0" presId="urn:microsoft.com/office/officeart/2005/8/layout/v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6E8A34-037E-460B-B9AC-DC32CFA0A21B}" type="doc">
      <dgm:prSet loTypeId="urn:microsoft.com/office/officeart/2005/8/layout/vList6" loCatId="list" qsTypeId="urn:microsoft.com/office/officeart/2005/8/quickstyle/3d1" qsCatId="3D" csTypeId="urn:microsoft.com/office/officeart/2005/8/colors/accent2_2" csCatId="accent2" phldr="1"/>
      <dgm:spPr/>
      <dgm:t>
        <a:bodyPr/>
        <a:lstStyle/>
        <a:p>
          <a:endParaRPr lang="es-CO"/>
        </a:p>
      </dgm:t>
    </dgm:pt>
    <dgm:pt modelId="{69EE3C78-1A8D-4C21-B0CD-5D408B752CE1}">
      <dgm:prSet phldrT="[Texto]" custT="1"/>
      <dgm:spPr/>
      <dgm:t>
        <a:bodyPr/>
        <a:lstStyle/>
        <a:p>
          <a:r>
            <a:rPr lang="es-CO" sz="2800" dirty="0" smtClean="0"/>
            <a:t>2014-2015</a:t>
          </a:r>
          <a:endParaRPr lang="es-CO" sz="2800" dirty="0"/>
        </a:p>
      </dgm:t>
    </dgm:pt>
    <dgm:pt modelId="{3B753DCD-D1C5-4A5A-9197-E7882FF12078}" type="parTrans" cxnId="{BC3CC2DE-C322-4260-BFCD-6D25103080EA}">
      <dgm:prSet/>
      <dgm:spPr/>
      <dgm:t>
        <a:bodyPr/>
        <a:lstStyle/>
        <a:p>
          <a:endParaRPr lang="es-CO"/>
        </a:p>
      </dgm:t>
    </dgm:pt>
    <dgm:pt modelId="{EFCD7198-B4D2-4A2E-A7C5-3A341D528CCA}" type="sibTrans" cxnId="{BC3CC2DE-C322-4260-BFCD-6D25103080EA}">
      <dgm:prSet/>
      <dgm:spPr/>
      <dgm:t>
        <a:bodyPr/>
        <a:lstStyle/>
        <a:p>
          <a:endParaRPr lang="es-CO"/>
        </a:p>
      </dgm:t>
    </dgm:pt>
    <dgm:pt modelId="{8AB974FC-3C5C-413E-BF0C-32918D033DB0}">
      <dgm:prSet phldrT="[Texto]" custT="1"/>
      <dgm:spPr/>
      <dgm:t>
        <a:bodyPr anchor="ctr" anchorCtr="0"/>
        <a:lstStyle/>
        <a:p>
          <a:r>
            <a:rPr lang="es-CO" sz="1600" b="1" u="none" dirty="0" smtClean="0"/>
            <a:t>VIABILIDAD TÉCNICA /FINANCIERA</a:t>
          </a:r>
          <a:endParaRPr lang="es-CO" sz="1600" dirty="0"/>
        </a:p>
      </dgm:t>
    </dgm:pt>
    <dgm:pt modelId="{6B03CD77-2C94-483B-AA0B-FE172B7FCE7A}" type="parTrans" cxnId="{D0F40AFB-D58F-4339-A9EA-38FB814A2951}">
      <dgm:prSet/>
      <dgm:spPr/>
      <dgm:t>
        <a:bodyPr/>
        <a:lstStyle/>
        <a:p>
          <a:endParaRPr lang="es-CO"/>
        </a:p>
      </dgm:t>
    </dgm:pt>
    <dgm:pt modelId="{1FDE7E34-ED2C-400B-AE9E-6792A338D345}" type="sibTrans" cxnId="{D0F40AFB-D58F-4339-A9EA-38FB814A2951}">
      <dgm:prSet/>
      <dgm:spPr/>
      <dgm:t>
        <a:bodyPr/>
        <a:lstStyle/>
        <a:p>
          <a:endParaRPr lang="es-CO"/>
        </a:p>
      </dgm:t>
    </dgm:pt>
    <dgm:pt modelId="{CCA64E9B-A0F1-4E34-8D8C-32E7A5311437}">
      <dgm:prSet phldrT="[Texto]" custT="1"/>
      <dgm:spPr/>
      <dgm:t>
        <a:bodyPr anchor="ctr" anchorCtr="0"/>
        <a:lstStyle/>
        <a:p>
          <a:r>
            <a:rPr lang="es-CO" sz="1600" dirty="0" smtClean="0"/>
            <a:t>Implementación en tres etapas (2020)</a:t>
          </a:r>
          <a:endParaRPr lang="es-CO" sz="1600" dirty="0"/>
        </a:p>
      </dgm:t>
    </dgm:pt>
    <dgm:pt modelId="{689911E0-BEB6-404D-8D00-68B5048B4E2B}" type="parTrans" cxnId="{C99A1630-0E6E-4024-87BA-F4AA675E8262}">
      <dgm:prSet/>
      <dgm:spPr/>
      <dgm:t>
        <a:bodyPr/>
        <a:lstStyle/>
        <a:p>
          <a:endParaRPr lang="es-CO"/>
        </a:p>
      </dgm:t>
    </dgm:pt>
    <dgm:pt modelId="{6B8782F0-ABD5-4096-8B31-7759D1875BA3}" type="sibTrans" cxnId="{C99A1630-0E6E-4024-87BA-F4AA675E8262}">
      <dgm:prSet/>
      <dgm:spPr/>
      <dgm:t>
        <a:bodyPr/>
        <a:lstStyle/>
        <a:p>
          <a:endParaRPr lang="es-CO"/>
        </a:p>
      </dgm:t>
    </dgm:pt>
    <dgm:pt modelId="{4F717564-E490-42F9-9247-35A1D4D94C12}" type="pres">
      <dgm:prSet presAssocID="{8F6E8A34-037E-460B-B9AC-DC32CFA0A21B}" presName="Name0" presStyleCnt="0">
        <dgm:presLayoutVars>
          <dgm:dir/>
          <dgm:animLvl val="lvl"/>
          <dgm:resizeHandles/>
        </dgm:presLayoutVars>
      </dgm:prSet>
      <dgm:spPr/>
      <dgm:t>
        <a:bodyPr/>
        <a:lstStyle/>
        <a:p>
          <a:endParaRPr lang="es-CO"/>
        </a:p>
      </dgm:t>
    </dgm:pt>
    <dgm:pt modelId="{61DFBDC2-0C0A-4255-9E15-44D457DB1C49}" type="pres">
      <dgm:prSet presAssocID="{69EE3C78-1A8D-4C21-B0CD-5D408B752CE1}" presName="linNode" presStyleCnt="0"/>
      <dgm:spPr/>
      <dgm:t>
        <a:bodyPr/>
        <a:lstStyle/>
        <a:p>
          <a:endParaRPr lang="es-CO"/>
        </a:p>
      </dgm:t>
    </dgm:pt>
    <dgm:pt modelId="{D76A1442-CD65-4CD3-AD8B-2EA3B07209EB}" type="pres">
      <dgm:prSet presAssocID="{69EE3C78-1A8D-4C21-B0CD-5D408B752CE1}" presName="parentShp" presStyleLbl="node1" presStyleIdx="0" presStyleCnt="1" custScaleX="73484" custScaleY="31513" custLinFactNeighborX="-4637" custLinFactNeighborY="2003">
        <dgm:presLayoutVars>
          <dgm:bulletEnabled val="1"/>
        </dgm:presLayoutVars>
      </dgm:prSet>
      <dgm:spPr/>
      <dgm:t>
        <a:bodyPr/>
        <a:lstStyle/>
        <a:p>
          <a:endParaRPr lang="es-CO"/>
        </a:p>
      </dgm:t>
    </dgm:pt>
    <dgm:pt modelId="{0A1DB8E3-3AD8-4478-A4FA-64EA99A06911}" type="pres">
      <dgm:prSet presAssocID="{69EE3C78-1A8D-4C21-B0CD-5D408B752CE1}" presName="childShp" presStyleLbl="bgAccFollowNode1" presStyleIdx="0" presStyleCnt="1" custScaleY="54467" custLinFactNeighborX="-2708" custLinFactNeighborY="186">
        <dgm:presLayoutVars>
          <dgm:bulletEnabled val="1"/>
        </dgm:presLayoutVars>
      </dgm:prSet>
      <dgm:spPr/>
      <dgm:t>
        <a:bodyPr/>
        <a:lstStyle/>
        <a:p>
          <a:endParaRPr lang="es-CO"/>
        </a:p>
      </dgm:t>
    </dgm:pt>
  </dgm:ptLst>
  <dgm:cxnLst>
    <dgm:cxn modelId="{D0F40AFB-D58F-4339-A9EA-38FB814A2951}" srcId="{69EE3C78-1A8D-4C21-B0CD-5D408B752CE1}" destId="{8AB974FC-3C5C-413E-BF0C-32918D033DB0}" srcOrd="0" destOrd="0" parTransId="{6B03CD77-2C94-483B-AA0B-FE172B7FCE7A}" sibTransId="{1FDE7E34-ED2C-400B-AE9E-6792A338D345}"/>
    <dgm:cxn modelId="{698652F4-EB71-4147-82A2-1B755FC7D50C}" type="presOf" srcId="{8F6E8A34-037E-460B-B9AC-DC32CFA0A21B}" destId="{4F717564-E490-42F9-9247-35A1D4D94C12}" srcOrd="0" destOrd="0" presId="urn:microsoft.com/office/officeart/2005/8/layout/vList6"/>
    <dgm:cxn modelId="{C99A1630-0E6E-4024-87BA-F4AA675E8262}" srcId="{69EE3C78-1A8D-4C21-B0CD-5D408B752CE1}" destId="{CCA64E9B-A0F1-4E34-8D8C-32E7A5311437}" srcOrd="1" destOrd="0" parTransId="{689911E0-BEB6-404D-8D00-68B5048B4E2B}" sibTransId="{6B8782F0-ABD5-4096-8B31-7759D1875BA3}"/>
    <dgm:cxn modelId="{E4EB4A5E-BF70-401E-B419-19F13B899115}" type="presOf" srcId="{69EE3C78-1A8D-4C21-B0CD-5D408B752CE1}" destId="{D76A1442-CD65-4CD3-AD8B-2EA3B07209EB}" srcOrd="0" destOrd="0" presId="urn:microsoft.com/office/officeart/2005/8/layout/vList6"/>
    <dgm:cxn modelId="{BC3CC2DE-C322-4260-BFCD-6D25103080EA}" srcId="{8F6E8A34-037E-460B-B9AC-DC32CFA0A21B}" destId="{69EE3C78-1A8D-4C21-B0CD-5D408B752CE1}" srcOrd="0" destOrd="0" parTransId="{3B753DCD-D1C5-4A5A-9197-E7882FF12078}" sibTransId="{EFCD7198-B4D2-4A2E-A7C5-3A341D528CCA}"/>
    <dgm:cxn modelId="{260A9E32-AA69-4CDF-A039-3AE4F685FB8C}" type="presOf" srcId="{8AB974FC-3C5C-413E-BF0C-32918D033DB0}" destId="{0A1DB8E3-3AD8-4478-A4FA-64EA99A06911}" srcOrd="0" destOrd="0" presId="urn:microsoft.com/office/officeart/2005/8/layout/vList6"/>
    <dgm:cxn modelId="{75E82478-C75B-421A-94F2-CC0C2AC412D4}" type="presOf" srcId="{CCA64E9B-A0F1-4E34-8D8C-32E7A5311437}" destId="{0A1DB8E3-3AD8-4478-A4FA-64EA99A06911}" srcOrd="0" destOrd="1" presId="urn:microsoft.com/office/officeart/2005/8/layout/vList6"/>
    <dgm:cxn modelId="{FC44AC45-0BF1-4D4F-AEC6-9DECE2A8C4F1}" type="presParOf" srcId="{4F717564-E490-42F9-9247-35A1D4D94C12}" destId="{61DFBDC2-0C0A-4255-9E15-44D457DB1C49}" srcOrd="0" destOrd="0" presId="urn:microsoft.com/office/officeart/2005/8/layout/vList6"/>
    <dgm:cxn modelId="{D1E30057-7137-452F-80DE-A3655933D912}" type="presParOf" srcId="{61DFBDC2-0C0A-4255-9E15-44D457DB1C49}" destId="{D76A1442-CD65-4CD3-AD8B-2EA3B07209EB}" srcOrd="0" destOrd="0" presId="urn:microsoft.com/office/officeart/2005/8/layout/vList6"/>
    <dgm:cxn modelId="{810C0B2C-CAD4-4D23-8712-1AB92F1357A1}" type="presParOf" srcId="{61DFBDC2-0C0A-4255-9E15-44D457DB1C49}" destId="{0A1DB8E3-3AD8-4478-A4FA-64EA99A06911}" srcOrd="1"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6E8A34-037E-460B-B9AC-DC32CFA0A21B}" type="doc">
      <dgm:prSet loTypeId="urn:microsoft.com/office/officeart/2005/8/layout/vList6" loCatId="list" qsTypeId="urn:microsoft.com/office/officeart/2005/8/quickstyle/3d1" qsCatId="3D" csTypeId="urn:microsoft.com/office/officeart/2005/8/colors/accent2_2" csCatId="accent2" phldr="1"/>
      <dgm:spPr/>
      <dgm:t>
        <a:bodyPr/>
        <a:lstStyle/>
        <a:p>
          <a:endParaRPr lang="es-CO"/>
        </a:p>
      </dgm:t>
    </dgm:pt>
    <dgm:pt modelId="{272835D0-674C-4CC5-B0D4-2EECAA9CD9D8}">
      <dgm:prSet phldrT="[Texto]" custT="1"/>
      <dgm:spPr/>
      <dgm:t>
        <a:bodyPr/>
        <a:lstStyle/>
        <a:p>
          <a:r>
            <a:rPr lang="es-CO" sz="2800" dirty="0" smtClean="0"/>
            <a:t>2004</a:t>
          </a:r>
          <a:endParaRPr lang="es-CO" sz="2800" dirty="0"/>
        </a:p>
      </dgm:t>
    </dgm:pt>
    <dgm:pt modelId="{582FBEE0-2E8C-46F5-9035-D5F38A645ACA}" type="parTrans" cxnId="{35BA7007-50AF-422B-9C10-7EFF3A2993A6}">
      <dgm:prSet/>
      <dgm:spPr/>
      <dgm:t>
        <a:bodyPr/>
        <a:lstStyle/>
        <a:p>
          <a:endParaRPr lang="es-CO"/>
        </a:p>
      </dgm:t>
    </dgm:pt>
    <dgm:pt modelId="{EDA9D1CC-5B54-463C-BE75-F404949B572F}" type="sibTrans" cxnId="{35BA7007-50AF-422B-9C10-7EFF3A2993A6}">
      <dgm:prSet/>
      <dgm:spPr/>
      <dgm:t>
        <a:bodyPr/>
        <a:lstStyle/>
        <a:p>
          <a:endParaRPr lang="es-CO"/>
        </a:p>
      </dgm:t>
    </dgm:pt>
    <dgm:pt modelId="{7CBB3C2E-E1C2-49BB-9CCC-62F00325E875}">
      <dgm:prSet phldrT="[Texto]" custT="1"/>
      <dgm:spPr/>
      <dgm:t>
        <a:bodyPr anchor="ctr" anchorCtr="0"/>
        <a:lstStyle/>
        <a:p>
          <a:pPr algn="just"/>
          <a:r>
            <a:rPr lang="es-CO" sz="1600" b="1" i="0" dirty="0" smtClean="0"/>
            <a:t>VIABILIDAD TÉCNICA: </a:t>
          </a:r>
          <a:r>
            <a:rPr lang="es-CO" sz="1600" b="0" i="0" dirty="0" smtClean="0"/>
            <a:t>mecanismo idóneo para promoción de la competencia y eliminación de barreras de entrada</a:t>
          </a:r>
          <a:endParaRPr lang="es-CO" sz="1600" b="0" i="0" dirty="0"/>
        </a:p>
      </dgm:t>
    </dgm:pt>
    <dgm:pt modelId="{ED1B65B9-AE91-49D1-BA2D-6E46EADCB1F3}" type="parTrans" cxnId="{501793FD-C3F0-4E67-B8DC-03282910F87A}">
      <dgm:prSet/>
      <dgm:spPr/>
      <dgm:t>
        <a:bodyPr/>
        <a:lstStyle/>
        <a:p>
          <a:endParaRPr lang="es-CO"/>
        </a:p>
      </dgm:t>
    </dgm:pt>
    <dgm:pt modelId="{0ABA14B0-B87E-47E9-9F32-97F330A18B0B}" type="sibTrans" cxnId="{501793FD-C3F0-4E67-B8DC-03282910F87A}">
      <dgm:prSet/>
      <dgm:spPr/>
      <dgm:t>
        <a:bodyPr/>
        <a:lstStyle/>
        <a:p>
          <a:endParaRPr lang="es-CO"/>
        </a:p>
      </dgm:t>
    </dgm:pt>
    <dgm:pt modelId="{4A5973D4-270E-4A33-B4E9-B8EA17A052CC}">
      <dgm:prSet custT="1"/>
      <dgm:spPr/>
      <dgm:t>
        <a:bodyPr/>
        <a:lstStyle/>
        <a:p>
          <a:r>
            <a:rPr lang="es-CO" sz="1600" b="0" i="0" dirty="0" smtClean="0"/>
            <a:t>Necesidad de realizar un estudio de demanda potencial (relación costo/beneficio)</a:t>
          </a:r>
        </a:p>
      </dgm:t>
    </dgm:pt>
    <dgm:pt modelId="{5421DD61-0A19-45BB-93AC-653F1FB24010}" type="parTrans" cxnId="{2D188933-2EFB-443E-A3B3-33B76ADCCC0C}">
      <dgm:prSet/>
      <dgm:spPr/>
      <dgm:t>
        <a:bodyPr/>
        <a:lstStyle/>
        <a:p>
          <a:endParaRPr lang="es-CO"/>
        </a:p>
      </dgm:t>
    </dgm:pt>
    <dgm:pt modelId="{6BFB7829-135A-4885-9BB0-07C8B6EDB8BE}" type="sibTrans" cxnId="{2D188933-2EFB-443E-A3B3-33B76ADCCC0C}">
      <dgm:prSet/>
      <dgm:spPr/>
      <dgm:t>
        <a:bodyPr/>
        <a:lstStyle/>
        <a:p>
          <a:endParaRPr lang="es-CO"/>
        </a:p>
      </dgm:t>
    </dgm:pt>
    <dgm:pt modelId="{4F717564-E490-42F9-9247-35A1D4D94C12}" type="pres">
      <dgm:prSet presAssocID="{8F6E8A34-037E-460B-B9AC-DC32CFA0A21B}" presName="Name0" presStyleCnt="0">
        <dgm:presLayoutVars>
          <dgm:dir/>
          <dgm:animLvl val="lvl"/>
          <dgm:resizeHandles/>
        </dgm:presLayoutVars>
      </dgm:prSet>
      <dgm:spPr/>
      <dgm:t>
        <a:bodyPr/>
        <a:lstStyle/>
        <a:p>
          <a:endParaRPr lang="es-CO"/>
        </a:p>
      </dgm:t>
    </dgm:pt>
    <dgm:pt modelId="{4DD557D7-5420-446C-BA2F-CE0041C12291}" type="pres">
      <dgm:prSet presAssocID="{272835D0-674C-4CC5-B0D4-2EECAA9CD9D8}" presName="linNode" presStyleCnt="0"/>
      <dgm:spPr/>
      <dgm:t>
        <a:bodyPr/>
        <a:lstStyle/>
        <a:p>
          <a:endParaRPr lang="es-CO"/>
        </a:p>
      </dgm:t>
    </dgm:pt>
    <dgm:pt modelId="{944EB83E-7FEE-4472-BBB3-2DEFC2651457}" type="pres">
      <dgm:prSet presAssocID="{272835D0-674C-4CC5-B0D4-2EECAA9CD9D8}" presName="parentShp" presStyleLbl="node1" presStyleIdx="0" presStyleCnt="1" custScaleX="79561" custScaleY="43026" custLinFactNeighborX="-1603" custLinFactNeighborY="6748">
        <dgm:presLayoutVars>
          <dgm:bulletEnabled val="1"/>
        </dgm:presLayoutVars>
      </dgm:prSet>
      <dgm:spPr/>
      <dgm:t>
        <a:bodyPr/>
        <a:lstStyle/>
        <a:p>
          <a:endParaRPr lang="es-CO"/>
        </a:p>
      </dgm:t>
    </dgm:pt>
    <dgm:pt modelId="{6F276CF7-1E0E-4FCF-A1EA-3C07EB310E08}" type="pres">
      <dgm:prSet presAssocID="{272835D0-674C-4CC5-B0D4-2EECAA9CD9D8}" presName="childShp" presStyleLbl="bgAccFollowNode1" presStyleIdx="0" presStyleCnt="1" custScaleX="121684" custScaleY="83550" custLinFactNeighborX="2405" custLinFactNeighborY="8274">
        <dgm:presLayoutVars>
          <dgm:bulletEnabled val="1"/>
        </dgm:presLayoutVars>
      </dgm:prSet>
      <dgm:spPr/>
      <dgm:t>
        <a:bodyPr/>
        <a:lstStyle/>
        <a:p>
          <a:endParaRPr lang="es-CO"/>
        </a:p>
      </dgm:t>
    </dgm:pt>
  </dgm:ptLst>
  <dgm:cxnLst>
    <dgm:cxn modelId="{501793FD-C3F0-4E67-B8DC-03282910F87A}" srcId="{272835D0-674C-4CC5-B0D4-2EECAA9CD9D8}" destId="{7CBB3C2E-E1C2-49BB-9CCC-62F00325E875}" srcOrd="0" destOrd="0" parTransId="{ED1B65B9-AE91-49D1-BA2D-6E46EADCB1F3}" sibTransId="{0ABA14B0-B87E-47E9-9F32-97F330A18B0B}"/>
    <dgm:cxn modelId="{C131B7D2-9AF5-4E0D-98E9-95C109882C34}" type="presOf" srcId="{4A5973D4-270E-4A33-B4E9-B8EA17A052CC}" destId="{6F276CF7-1E0E-4FCF-A1EA-3C07EB310E08}" srcOrd="0" destOrd="1" presId="urn:microsoft.com/office/officeart/2005/8/layout/vList6"/>
    <dgm:cxn modelId="{346061A8-4954-41DE-97E8-B6ED69D09E14}" type="presOf" srcId="{8F6E8A34-037E-460B-B9AC-DC32CFA0A21B}" destId="{4F717564-E490-42F9-9247-35A1D4D94C12}" srcOrd="0" destOrd="0" presId="urn:microsoft.com/office/officeart/2005/8/layout/vList6"/>
    <dgm:cxn modelId="{EF4D37AD-3C2D-4A42-8804-47AB0C98B26C}" type="presOf" srcId="{7CBB3C2E-E1C2-49BB-9CCC-62F00325E875}" destId="{6F276CF7-1E0E-4FCF-A1EA-3C07EB310E08}" srcOrd="0" destOrd="0" presId="urn:microsoft.com/office/officeart/2005/8/layout/vList6"/>
    <dgm:cxn modelId="{DD081D77-0A1B-47A9-A74D-9BB8835F3E44}" type="presOf" srcId="{272835D0-674C-4CC5-B0D4-2EECAA9CD9D8}" destId="{944EB83E-7FEE-4472-BBB3-2DEFC2651457}" srcOrd="0" destOrd="0" presId="urn:microsoft.com/office/officeart/2005/8/layout/vList6"/>
    <dgm:cxn modelId="{35BA7007-50AF-422B-9C10-7EFF3A2993A6}" srcId="{8F6E8A34-037E-460B-B9AC-DC32CFA0A21B}" destId="{272835D0-674C-4CC5-B0D4-2EECAA9CD9D8}" srcOrd="0" destOrd="0" parTransId="{582FBEE0-2E8C-46F5-9035-D5F38A645ACA}" sibTransId="{EDA9D1CC-5B54-463C-BE75-F404949B572F}"/>
    <dgm:cxn modelId="{2D188933-2EFB-443E-A3B3-33B76ADCCC0C}" srcId="{272835D0-674C-4CC5-B0D4-2EECAA9CD9D8}" destId="{4A5973D4-270E-4A33-B4E9-B8EA17A052CC}" srcOrd="1" destOrd="0" parTransId="{5421DD61-0A19-45BB-93AC-653F1FB24010}" sibTransId="{6BFB7829-135A-4885-9BB0-07C8B6EDB8BE}"/>
    <dgm:cxn modelId="{F6487C44-130B-47E5-AD31-65A331A8BF20}" type="presParOf" srcId="{4F717564-E490-42F9-9247-35A1D4D94C12}" destId="{4DD557D7-5420-446C-BA2F-CE0041C12291}" srcOrd="0" destOrd="0" presId="urn:microsoft.com/office/officeart/2005/8/layout/vList6"/>
    <dgm:cxn modelId="{819F697A-FE21-4A5F-A3B4-BB144459EFC6}" type="presParOf" srcId="{4DD557D7-5420-446C-BA2F-CE0041C12291}" destId="{944EB83E-7FEE-4472-BBB3-2DEFC2651457}" srcOrd="0" destOrd="0" presId="urn:microsoft.com/office/officeart/2005/8/layout/vList6"/>
    <dgm:cxn modelId="{9F92C671-1A80-4C5E-894B-26EFC72FE289}" type="presParOf" srcId="{4DD557D7-5420-446C-BA2F-CE0041C12291}" destId="{6F276CF7-1E0E-4FCF-A1EA-3C07EB310E08}" srcOrd="1" destOrd="0" presId="urn:microsoft.com/office/officeart/2005/8/layout/vList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10/22/2015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‹Nº›</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DF61EA0F-A667-4B49-8422-0062BC55E249}" type="slidenum">
              <a:rPr lang="en-US" sz="1200" b="0" i="0">
                <a:latin typeface="Calibri"/>
                <a:ea typeface="+mn-ea"/>
                <a:cs typeface="+mn-cs"/>
              </a:rPr>
              <a:t>1</a:t>
            </a:fld>
            <a:endParaRPr lang="en-US" sz="1200" b="0" i="0" dirty="0">
              <a:latin typeface="Calibri"/>
              <a:ea typeface="+mn-ea"/>
              <a:cs typeface="+mn-cs"/>
            </a:endParaRPr>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DF61EA0F-A667-4B49-8422-0062BC55E249}" type="slidenum">
              <a:rPr lang="en-US" sz="1200" b="0" i="0">
                <a:latin typeface="Calibri"/>
                <a:ea typeface="+mn-ea"/>
                <a:cs typeface="+mn-cs"/>
              </a:rPr>
              <a:t>2</a:t>
            </a:fld>
            <a:endParaRPr lang="en-US" sz="1200" b="0" i="0" dirty="0">
              <a:latin typeface="Calibri"/>
              <a:ea typeface="+mn-ea"/>
              <a:cs typeface="+mn-cs"/>
            </a:endParaRPr>
          </a:p>
        </p:txBody>
      </p:sp>
    </p:spTree>
    <p:extLst>
      <p:ext uri="{BB962C8B-B14F-4D97-AF65-F5344CB8AC3E}">
        <p14:creationId xmlns:p14="http://schemas.microsoft.com/office/powerpoint/2010/main" val="1212459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baseline="0" dirty="0" smtClean="0"/>
              <a:t>COMPARACIÓN 2009-2014:</a:t>
            </a:r>
          </a:p>
          <a:p>
            <a:r>
              <a:rPr lang="es-CO" baseline="0" dirty="0" smtClean="0"/>
              <a:t>Disminución de costos: $19.106 millones</a:t>
            </a:r>
          </a:p>
          <a:p>
            <a:r>
              <a:rPr lang="es-CO" baseline="0" dirty="0" smtClean="0"/>
              <a:t>Aumento de beneficios: $52.044 millones</a:t>
            </a:r>
            <a:endParaRPr lang="es-CO" dirty="0" smtClean="0"/>
          </a:p>
          <a:p>
            <a:endParaRPr lang="es-CO" dirty="0"/>
          </a:p>
        </p:txBody>
      </p:sp>
      <p:sp>
        <p:nvSpPr>
          <p:cNvPr id="4" name="3 Marcador de número de diapositiva"/>
          <p:cNvSpPr>
            <a:spLocks noGrp="1"/>
          </p:cNvSpPr>
          <p:nvPr>
            <p:ph type="sldNum" sz="quarter" idx="10"/>
          </p:nvPr>
        </p:nvSpPr>
        <p:spPr/>
        <p:txBody>
          <a:bodyPr/>
          <a:lstStyle/>
          <a:p>
            <a:fld id="{D0E625FF-2F5F-4649-A0C7-BB1FBBDB9F36}" type="slidenum">
              <a:rPr lang="es-CO" smtClean="0">
                <a:solidFill>
                  <a:prstClr val="black"/>
                </a:solidFill>
              </a:rPr>
              <a:pPr/>
              <a:t>11</a:t>
            </a:fld>
            <a:endParaRPr lang="es-CO">
              <a:solidFill>
                <a:prstClr val="black"/>
              </a:solidFill>
            </a:endParaRPr>
          </a:p>
        </p:txBody>
      </p:sp>
    </p:spTree>
    <p:extLst>
      <p:ext uri="{BB962C8B-B14F-4D97-AF65-F5344CB8AC3E}">
        <p14:creationId xmlns:p14="http://schemas.microsoft.com/office/powerpoint/2010/main" val="3862486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algn="l" defTabSz="914400">
              <a:buNone/>
            </a:pPr>
            <a:r>
              <a:rPr lang="en-US" sz="1200" b="0" i="0" dirty="0">
                <a:solidFill>
                  <a:schemeClr val="tx1"/>
                </a:solidFill>
                <a:latin typeface="Calibri"/>
                <a:ea typeface="+mn-ea"/>
                <a:cs typeface="+mn-cs"/>
              </a:rPr>
              <a:t>En el </a:t>
            </a:r>
            <a:r>
              <a:rPr lang="en-US" sz="1200" b="0" i="0" baseline="0" dirty="0" err="1">
                <a:solidFill>
                  <a:schemeClr val="tx1"/>
                </a:solidFill>
                <a:latin typeface="Calibri"/>
                <a:ea typeface="+mn-ea"/>
                <a:cs typeface="+mn-cs"/>
              </a:rPr>
              <a:t>modo</a:t>
            </a:r>
            <a:r>
              <a:rPr lang="en-US" sz="1200" b="0" i="0" baseline="0" dirty="0">
                <a:solidFill>
                  <a:schemeClr val="tx1"/>
                </a:solidFill>
                <a:latin typeface="Calibri"/>
                <a:ea typeface="+mn-ea"/>
                <a:cs typeface="+mn-cs"/>
              </a:rPr>
              <a:t> </a:t>
            </a:r>
            <a:r>
              <a:rPr lang="en-US" sz="1200" b="0" i="0" baseline="0" dirty="0" err="1">
                <a:solidFill>
                  <a:schemeClr val="tx1"/>
                </a:solidFill>
                <a:latin typeface="Calibri"/>
                <a:ea typeface="+mn-ea"/>
                <a:cs typeface="+mn-cs"/>
              </a:rPr>
              <a:t>Presentación</a:t>
            </a:r>
            <a:r>
              <a:rPr lang="en-US" sz="1200" b="0" i="0" baseline="0" dirty="0">
                <a:solidFill>
                  <a:schemeClr val="tx1"/>
                </a:solidFill>
                <a:latin typeface="Calibri"/>
                <a:ea typeface="+mn-ea"/>
                <a:cs typeface="+mn-cs"/>
              </a:rPr>
              <a:t>, </a:t>
            </a:r>
            <a:r>
              <a:rPr lang="en-US" sz="1200" b="0" i="0" baseline="0" dirty="0" err="1">
                <a:solidFill>
                  <a:schemeClr val="tx1"/>
                </a:solidFill>
                <a:latin typeface="Calibri"/>
                <a:ea typeface="+mn-ea"/>
                <a:cs typeface="+mn-cs"/>
              </a:rPr>
              <a:t>haga</a:t>
            </a:r>
            <a:r>
              <a:rPr lang="en-US" sz="1200" b="0" i="0" baseline="0" dirty="0">
                <a:solidFill>
                  <a:schemeClr val="tx1"/>
                </a:solidFill>
                <a:latin typeface="Calibri"/>
                <a:ea typeface="+mn-ea"/>
                <a:cs typeface="+mn-cs"/>
              </a:rPr>
              <a:t> </a:t>
            </a:r>
            <a:r>
              <a:rPr lang="en-US" sz="1200" b="0" i="0" baseline="0" dirty="0" err="1">
                <a:solidFill>
                  <a:schemeClr val="tx1"/>
                </a:solidFill>
                <a:latin typeface="Calibri"/>
                <a:ea typeface="+mn-ea"/>
                <a:cs typeface="+mn-cs"/>
              </a:rPr>
              <a:t>clic</a:t>
            </a:r>
            <a:r>
              <a:rPr lang="en-US" sz="1200" b="0" i="0" baseline="0" dirty="0">
                <a:solidFill>
                  <a:schemeClr val="tx1"/>
                </a:solidFill>
                <a:latin typeface="Calibri"/>
                <a:ea typeface="+mn-ea"/>
                <a:cs typeface="+mn-cs"/>
              </a:rPr>
              <a:t> en la </a:t>
            </a:r>
            <a:r>
              <a:rPr lang="en-US" sz="1200" b="0" i="0" baseline="0" dirty="0" err="1">
                <a:solidFill>
                  <a:schemeClr val="tx1"/>
                </a:solidFill>
                <a:latin typeface="Calibri"/>
                <a:ea typeface="+mn-ea"/>
                <a:cs typeface="+mn-cs"/>
              </a:rPr>
              <a:t>flecha</a:t>
            </a:r>
            <a:r>
              <a:rPr lang="en-US" sz="1200" b="0" i="0" baseline="0" dirty="0">
                <a:solidFill>
                  <a:schemeClr val="tx1"/>
                </a:solidFill>
                <a:latin typeface="Calibri"/>
                <a:ea typeface="+mn-ea"/>
                <a:cs typeface="+mn-cs"/>
              </a:rPr>
              <a:t> para </a:t>
            </a:r>
            <a:r>
              <a:rPr lang="en-US" sz="1200" b="0" i="0" baseline="0" dirty="0" err="1">
                <a:solidFill>
                  <a:schemeClr val="tx1"/>
                </a:solidFill>
                <a:latin typeface="Calibri"/>
                <a:ea typeface="+mn-ea"/>
                <a:cs typeface="+mn-cs"/>
              </a:rPr>
              <a:t>acceder</a:t>
            </a:r>
            <a:r>
              <a:rPr lang="en-US" sz="1200" b="0" i="0" baseline="0" dirty="0">
                <a:solidFill>
                  <a:schemeClr val="tx1"/>
                </a:solidFill>
                <a:latin typeface="Calibri"/>
                <a:ea typeface="+mn-ea"/>
                <a:cs typeface="+mn-cs"/>
              </a:rPr>
              <a:t> al Centro de </a:t>
            </a:r>
            <a:r>
              <a:rPr lang="en-US" sz="1200" b="0" i="0" baseline="0" dirty="0" err="1">
                <a:solidFill>
                  <a:schemeClr val="tx1"/>
                </a:solidFill>
                <a:latin typeface="Calibri"/>
                <a:ea typeface="+mn-ea"/>
                <a:cs typeface="+mn-cs"/>
              </a:rPr>
              <a:t>introducción</a:t>
            </a:r>
            <a:r>
              <a:rPr lang="en-US" sz="1200" b="0" i="0" baseline="0" dirty="0">
                <a:solidFill>
                  <a:schemeClr val="tx1"/>
                </a:solidFill>
                <a:latin typeface="Calibri"/>
                <a:ea typeface="+mn-ea"/>
                <a:cs typeface="+mn-cs"/>
              </a:rPr>
              <a:t> a PowerPoint.</a:t>
            </a:r>
          </a:p>
        </p:txBody>
      </p:sp>
      <p:sp>
        <p:nvSpPr>
          <p:cNvPr id="4" name="Slide Number Placeholder 3"/>
          <p:cNvSpPr>
            <a:spLocks noGrp="1"/>
          </p:cNvSpPr>
          <p:nvPr>
            <p:ph type="sldNum" sz="quarter" idx="10"/>
          </p:nvPr>
        </p:nvSpPr>
        <p:spPr/>
        <p:txBody>
          <a:bodyPr/>
          <a:lstStyle/>
          <a:p>
            <a:pPr algn="r" defTabSz="914400">
              <a:buNone/>
            </a:pPr>
            <a:fld id="{DF61EA0F-A667-4B49-8422-0062BC55E249}" type="slidenum">
              <a:rPr lang="en-US" sz="1200" b="0" i="0">
                <a:latin typeface="Calibri"/>
                <a:ea typeface="+mn-ea"/>
                <a:cs typeface="+mn-cs"/>
              </a:rPr>
              <a:t>12</a:t>
            </a:fld>
            <a:endParaRPr lang="en-US" sz="1200" b="0" i="0">
              <a:latin typeface="Calibri"/>
              <a:ea typeface="+mn-ea"/>
              <a:cs typeface="+mn-cs"/>
            </a:endParaRPr>
          </a:p>
        </p:txBody>
      </p:sp>
    </p:spTree>
    <p:extLst>
      <p:ext uri="{BB962C8B-B14F-4D97-AF65-F5344CB8AC3E}">
        <p14:creationId xmlns:p14="http://schemas.microsoft.com/office/powerpoint/2010/main" val="185119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‹Nº›</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‹Nº›</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BEEBAAA-29B5-4AF5-BC5F-7E580C29002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‹Nº›</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s-ES" smtClean="0"/>
              <a:t>Haga clic para modificar el estilo de texto del patrón</a:t>
            </a:r>
          </a:p>
          <a:p>
            <a:pPr marL="0" lvl="1" indent="0">
              <a:lnSpc>
                <a:spcPct val="150000"/>
              </a:lnSpc>
              <a:spcAft>
                <a:spcPts val="1200"/>
              </a:spcAft>
              <a:buNone/>
            </a:pPr>
            <a:r>
              <a:rPr lang="es-ES" smtClean="0"/>
              <a:t>Segundo nivel</a:t>
            </a:r>
          </a:p>
          <a:p>
            <a:pPr marL="0" lvl="2" indent="0">
              <a:lnSpc>
                <a:spcPct val="150000"/>
              </a:lnSpc>
              <a:spcAft>
                <a:spcPts val="1200"/>
              </a:spcAft>
              <a:buNone/>
            </a:pPr>
            <a:r>
              <a:rPr lang="es-ES" smtClean="0"/>
              <a:t>Tercer nivel</a:t>
            </a:r>
          </a:p>
          <a:p>
            <a:pPr marL="0" lvl="3" indent="0">
              <a:lnSpc>
                <a:spcPct val="150000"/>
              </a:lnSpc>
              <a:spcAft>
                <a:spcPts val="1200"/>
              </a:spcAft>
              <a:buNone/>
            </a:pPr>
            <a:r>
              <a:rPr lang="es-ES" smtClean="0"/>
              <a:t>Cuarto nivel</a:t>
            </a:r>
          </a:p>
          <a:p>
            <a:pPr marL="0" lvl="4" indent="0">
              <a:lnSpc>
                <a:spcPct val="150000"/>
              </a:lnSpc>
              <a:spcAft>
                <a:spcPts val="1200"/>
              </a:spcAft>
              <a:buNone/>
            </a:pPr>
            <a:r>
              <a:rPr lang="es-ES" smtClean="0"/>
              <a:t>Quinto nivel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s-ES" smtClean="0"/>
              <a:t>Haga clic para modificar el estilo de texto del patrón</a:t>
            </a:r>
          </a:p>
          <a:p>
            <a:pPr marL="0" lvl="1" indent="0">
              <a:lnSpc>
                <a:spcPct val="150000"/>
              </a:lnSpc>
              <a:spcAft>
                <a:spcPts val="1200"/>
              </a:spcAft>
              <a:buNone/>
            </a:pPr>
            <a:r>
              <a:rPr lang="es-ES" smtClean="0"/>
              <a:t>Segundo nivel</a:t>
            </a:r>
          </a:p>
          <a:p>
            <a:pPr marL="0" lvl="2" indent="0">
              <a:lnSpc>
                <a:spcPct val="150000"/>
              </a:lnSpc>
              <a:spcAft>
                <a:spcPts val="1200"/>
              </a:spcAft>
              <a:buNone/>
            </a:pPr>
            <a:r>
              <a:rPr lang="es-ES" smtClean="0"/>
              <a:t>Tercer nivel</a:t>
            </a:r>
          </a:p>
          <a:p>
            <a:pPr marL="0" lvl="3" indent="0">
              <a:lnSpc>
                <a:spcPct val="150000"/>
              </a:lnSpc>
              <a:spcAft>
                <a:spcPts val="1200"/>
              </a:spcAft>
              <a:buNone/>
            </a:pPr>
            <a:r>
              <a:rPr lang="es-ES" smtClean="0"/>
              <a:t>Cuarto nivel</a:t>
            </a:r>
          </a:p>
          <a:p>
            <a:pPr marL="0" lvl="4" indent="0">
              <a:lnSpc>
                <a:spcPct val="150000"/>
              </a:lnSpc>
              <a:spcAft>
                <a:spcPts val="1200"/>
              </a:spcAft>
              <a:buNone/>
            </a:pPr>
            <a:r>
              <a:rPr lang="es-ES" smtClean="0"/>
              <a:t>Quinto nivel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10/22/2015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‹Nº›</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s-ES" smtClean="0"/>
              <a:t>Haga clic para modificar el estilo de texto del patrón</a:t>
            </a:r>
          </a:p>
          <a:p>
            <a:pPr marL="0" lvl="1" indent="0">
              <a:lnSpc>
                <a:spcPct val="150000"/>
              </a:lnSpc>
              <a:spcAft>
                <a:spcPts val="1200"/>
              </a:spcAft>
              <a:buNone/>
            </a:pPr>
            <a:r>
              <a:rPr lang="es-ES" smtClean="0"/>
              <a:t>Segundo nivel</a:t>
            </a:r>
          </a:p>
          <a:p>
            <a:pPr marL="0" lvl="2" indent="0">
              <a:lnSpc>
                <a:spcPct val="150000"/>
              </a:lnSpc>
              <a:spcAft>
                <a:spcPts val="1200"/>
              </a:spcAft>
              <a:buNone/>
            </a:pPr>
            <a:r>
              <a:rPr lang="es-ES" smtClean="0"/>
              <a:t>Tercer nivel</a:t>
            </a:r>
          </a:p>
          <a:p>
            <a:pPr marL="0" lvl="3" indent="0">
              <a:lnSpc>
                <a:spcPct val="150000"/>
              </a:lnSpc>
              <a:spcAft>
                <a:spcPts val="1200"/>
              </a:spcAft>
              <a:buNone/>
            </a:pPr>
            <a:r>
              <a:rPr lang="es-ES" smtClean="0"/>
              <a:t>Cuarto nivel</a:t>
            </a:r>
          </a:p>
          <a:p>
            <a:pPr marL="0" lvl="4" indent="0">
              <a:lnSpc>
                <a:spcPct val="150000"/>
              </a:lnSpc>
              <a:spcAft>
                <a:spcPts val="1200"/>
              </a:spcAft>
              <a:buNone/>
            </a:pPr>
            <a:r>
              <a:rPr lang="es-ES" smtClean="0"/>
              <a:t>Quinto nivel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s-ES" smtClean="0"/>
              <a:t>Haga clic para modificar el estilo de texto del patrón</a:t>
            </a:r>
          </a:p>
          <a:p>
            <a:pPr marL="0" lvl="1" indent="0">
              <a:lnSpc>
                <a:spcPct val="150000"/>
              </a:lnSpc>
              <a:spcAft>
                <a:spcPts val="1200"/>
              </a:spcAft>
              <a:buNone/>
            </a:pPr>
            <a:r>
              <a:rPr lang="es-ES" smtClean="0"/>
              <a:t>Segundo nivel</a:t>
            </a:r>
          </a:p>
          <a:p>
            <a:pPr marL="0" lvl="2" indent="0">
              <a:lnSpc>
                <a:spcPct val="150000"/>
              </a:lnSpc>
              <a:spcAft>
                <a:spcPts val="1200"/>
              </a:spcAft>
              <a:buNone/>
            </a:pPr>
            <a:r>
              <a:rPr lang="es-ES" smtClean="0"/>
              <a:t>Tercer nivel</a:t>
            </a:r>
          </a:p>
          <a:p>
            <a:pPr marL="0" lvl="3" indent="0">
              <a:lnSpc>
                <a:spcPct val="150000"/>
              </a:lnSpc>
              <a:spcAft>
                <a:spcPts val="1200"/>
              </a:spcAft>
              <a:buNone/>
            </a:pPr>
            <a:r>
              <a:rPr lang="es-ES" smtClean="0"/>
              <a:t>Cuarto nivel</a:t>
            </a:r>
          </a:p>
          <a:p>
            <a:pPr marL="0" lvl="4" indent="0">
              <a:lnSpc>
                <a:spcPct val="150000"/>
              </a:lnSpc>
              <a:spcAft>
                <a:spcPts val="1200"/>
              </a:spcAft>
              <a:buNone/>
            </a:pPr>
            <a:r>
              <a:rPr lang="es-ES" smtClean="0"/>
              <a:t>Quinto nivel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10/22/2015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‹Nº›</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10/22/2015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‹Nº›</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10/22/2015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‹Nº›</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s-ES" smtClean="0"/>
              <a:t>Haga clic para modificar el estilo de texto del patrón</a:t>
            </a:r>
          </a:p>
          <a:p>
            <a:pPr marL="0" lvl="1" indent="0">
              <a:lnSpc>
                <a:spcPct val="150000"/>
              </a:lnSpc>
              <a:spcAft>
                <a:spcPts val="1200"/>
              </a:spcAft>
              <a:buNone/>
            </a:pPr>
            <a:r>
              <a:rPr lang="es-ES" smtClean="0"/>
              <a:t>Segundo nivel</a:t>
            </a:r>
          </a:p>
          <a:p>
            <a:pPr marL="0" lvl="2" indent="0">
              <a:lnSpc>
                <a:spcPct val="150000"/>
              </a:lnSpc>
              <a:spcAft>
                <a:spcPts val="1200"/>
              </a:spcAft>
              <a:buNone/>
            </a:pPr>
            <a:r>
              <a:rPr lang="es-ES" smtClean="0"/>
              <a:t>Tercer nivel</a:t>
            </a:r>
          </a:p>
          <a:p>
            <a:pPr marL="0" lvl="3" indent="0">
              <a:lnSpc>
                <a:spcPct val="150000"/>
              </a:lnSpc>
              <a:spcAft>
                <a:spcPts val="1200"/>
              </a:spcAft>
              <a:buNone/>
            </a:pPr>
            <a:r>
              <a:rPr lang="es-ES" smtClean="0"/>
              <a:t>Cuarto nivel</a:t>
            </a:r>
          </a:p>
          <a:p>
            <a:pPr marL="0" lvl="4" indent="0">
              <a:lnSpc>
                <a:spcPct val="150000"/>
              </a:lnSpc>
              <a:spcAft>
                <a:spcPts val="1200"/>
              </a:spcAft>
              <a:buNone/>
            </a:pPr>
            <a:r>
              <a:rPr lang="es-ES" smtClean="0"/>
              <a:t>Quinto nivel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BEEBAAA-29B5-4AF5-BC5F-7E580C29002D}" type="datetimeFigureOut">
              <a:rPr lang="en-US" smtClean="0"/>
              <a:t>10/22/2015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‹Nº›</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BEEBAAA-29B5-4AF5-BC5F-7E580C29002D}" type="datetimeFigureOut">
              <a:rPr lang="en-US" smtClean="0"/>
              <a:t>10/22/2015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‹Nº›</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‹Nº›</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10/22/2015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‹Nº›</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uevo_4">
    <p:spTree>
      <p:nvGrpSpPr>
        <p:cNvPr id="1" name=""/>
        <p:cNvGrpSpPr/>
        <p:nvPr/>
      </p:nvGrpSpPr>
      <p:grpSpPr>
        <a:xfrm>
          <a:off x="0" y="0"/>
          <a:ext cx="0" cy="0"/>
          <a:chOff x="0" y="0"/>
          <a:chExt cx="0" cy="0"/>
        </a:xfrm>
      </p:grpSpPr>
      <p:pic>
        <p:nvPicPr>
          <p:cNvPr id="4" name="Picture 2" descr="C:\Users\H0512272\Pictures\CLARO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2517" y="6099176"/>
            <a:ext cx="2650067"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4 Conector recto"/>
          <p:cNvCxnSpPr/>
          <p:nvPr/>
        </p:nvCxnSpPr>
        <p:spPr>
          <a:xfrm>
            <a:off x="143934" y="115888"/>
            <a:ext cx="1190413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6" name="5 Conector recto"/>
          <p:cNvCxnSpPr/>
          <p:nvPr/>
        </p:nvCxnSpPr>
        <p:spPr>
          <a:xfrm>
            <a:off x="143933" y="115889"/>
            <a:ext cx="0" cy="6626225"/>
          </a:xfrm>
          <a:prstGeom prst="line">
            <a:avLst/>
          </a:prstGeom>
        </p:spPr>
        <p:style>
          <a:lnRef idx="2">
            <a:schemeClr val="accent2"/>
          </a:lnRef>
          <a:fillRef idx="0">
            <a:schemeClr val="accent2"/>
          </a:fillRef>
          <a:effectRef idx="1">
            <a:schemeClr val="accent2"/>
          </a:effectRef>
          <a:fontRef idx="minor">
            <a:schemeClr val="tx1"/>
          </a:fontRef>
        </p:style>
      </p:cxnSp>
      <p:cxnSp>
        <p:nvCxnSpPr>
          <p:cNvPr id="7" name="6 Conector recto"/>
          <p:cNvCxnSpPr/>
          <p:nvPr/>
        </p:nvCxnSpPr>
        <p:spPr>
          <a:xfrm>
            <a:off x="12048067" y="115888"/>
            <a:ext cx="0" cy="6553200"/>
          </a:xfrm>
          <a:prstGeom prst="line">
            <a:avLst/>
          </a:prstGeom>
        </p:spPr>
        <p:style>
          <a:lnRef idx="2">
            <a:schemeClr val="accent2"/>
          </a:lnRef>
          <a:fillRef idx="0">
            <a:schemeClr val="accent2"/>
          </a:fillRef>
          <a:effectRef idx="1">
            <a:schemeClr val="accent2"/>
          </a:effectRef>
          <a:fontRef idx="minor">
            <a:schemeClr val="tx1"/>
          </a:fontRef>
        </p:style>
      </p:cxnSp>
      <p:cxnSp>
        <p:nvCxnSpPr>
          <p:cNvPr id="8" name="7 Conector recto"/>
          <p:cNvCxnSpPr/>
          <p:nvPr/>
        </p:nvCxnSpPr>
        <p:spPr>
          <a:xfrm>
            <a:off x="143934" y="6742113"/>
            <a:ext cx="9791700" cy="0"/>
          </a:xfrm>
          <a:prstGeom prst="line">
            <a:avLst/>
          </a:prstGeom>
        </p:spPr>
        <p:style>
          <a:lnRef idx="2">
            <a:schemeClr val="accent2"/>
          </a:lnRef>
          <a:fillRef idx="0">
            <a:schemeClr val="accent2"/>
          </a:fillRef>
          <a:effectRef idx="1">
            <a:schemeClr val="accent2"/>
          </a:effectRef>
          <a:fontRef idx="minor">
            <a:schemeClr val="tx1"/>
          </a:fontRef>
        </p:style>
      </p:cxnSp>
      <p:sp>
        <p:nvSpPr>
          <p:cNvPr id="9" name="8 Recortar rectángulo de esquina sencilla"/>
          <p:cNvSpPr/>
          <p:nvPr/>
        </p:nvSpPr>
        <p:spPr>
          <a:xfrm>
            <a:off x="143339" y="6453336"/>
            <a:ext cx="2496277" cy="288032"/>
          </a:xfrm>
          <a:prstGeom prst="snip1Rect">
            <a:avLst>
              <a:gd name="adj" fmla="val 50000"/>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s-ES" sz="1800" dirty="0">
              <a:solidFill>
                <a:prstClr val="white"/>
              </a:solidFill>
            </a:endParaRPr>
          </a:p>
        </p:txBody>
      </p:sp>
      <p:cxnSp>
        <p:nvCxnSpPr>
          <p:cNvPr id="10" name="9 Conector recto"/>
          <p:cNvCxnSpPr/>
          <p:nvPr/>
        </p:nvCxnSpPr>
        <p:spPr>
          <a:xfrm>
            <a:off x="143934" y="620713"/>
            <a:ext cx="11904133" cy="0"/>
          </a:xfrm>
          <a:prstGeom prst="line">
            <a:avLst/>
          </a:prstGeom>
        </p:spPr>
        <p:style>
          <a:lnRef idx="2">
            <a:schemeClr val="accent2"/>
          </a:lnRef>
          <a:fillRef idx="0">
            <a:schemeClr val="accent2"/>
          </a:fillRef>
          <a:effectRef idx="1">
            <a:schemeClr val="accent2"/>
          </a:effectRef>
          <a:fontRef idx="minor">
            <a:schemeClr val="tx1"/>
          </a:fontRef>
        </p:style>
      </p:cxnSp>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Tree>
    <p:extLst>
      <p:ext uri="{BB962C8B-B14F-4D97-AF65-F5344CB8AC3E}">
        <p14:creationId xmlns:p14="http://schemas.microsoft.com/office/powerpoint/2010/main" val="1967973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066E420-6F69-4A85-8239-3E98DC4F2463}"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ECE8E6B7-6C79-4D42-92E2-E81E5A1268AE}"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548185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9F29B48-EB46-4033-B449-906A775EB8FF}"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B8A85FE3-9B4C-40DB-A3B5-8E1214AF5896}"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551455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20597AB0-3D88-4B69-9556-985A6D2F6A4D}"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DB64A11E-2631-429A-B51E-FFF082CA5CC4}"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20302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3E5CD68B-EB8F-4271-B8DB-27DEB6C35CFF}"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8"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5 Marcador de número de diapositiva"/>
          <p:cNvSpPr>
            <a:spLocks noGrp="1"/>
          </p:cNvSpPr>
          <p:nvPr>
            <p:ph type="sldNum" sz="quarter" idx="12"/>
          </p:nvPr>
        </p:nvSpPr>
        <p:spPr/>
        <p:txBody>
          <a:bodyPr/>
          <a:lstStyle>
            <a:lvl1pPr>
              <a:defRPr/>
            </a:lvl1pPr>
          </a:lstStyle>
          <a:p>
            <a:pPr>
              <a:defRPr/>
            </a:pPr>
            <a:fld id="{4098CC73-4FF7-40B9-965C-90EBB27F6D32}"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356958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BD714396-8197-49AA-9BA0-323CD94F66D1}"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4"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5 Marcador de número de diapositiva"/>
          <p:cNvSpPr>
            <a:spLocks noGrp="1"/>
          </p:cNvSpPr>
          <p:nvPr>
            <p:ph type="sldNum" sz="quarter" idx="12"/>
          </p:nvPr>
        </p:nvSpPr>
        <p:spPr/>
        <p:txBody>
          <a:bodyPr/>
          <a:lstStyle>
            <a:lvl1pPr>
              <a:defRPr/>
            </a:lvl1pPr>
          </a:lstStyle>
          <a:p>
            <a:pPr>
              <a:defRPr/>
            </a:pPr>
            <a:fld id="{8CCF5F8E-1C02-4517-874C-1530389B6A62}"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3938576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76925373-F260-4B80-87EF-649E979F760E}"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3"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4F1C6DA1-A8C4-419C-8F89-106FFEAB4E5E}"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4047016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AA0C475-AFA3-432A-AA52-44C0AFB56A0B}"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2FF52AB1-5C80-4626-A569-27A6E7AD73EE}"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791762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dirty="0" smtClean="0"/>
              <a:t>Haga clic en el icono para agregar una imagen</a:t>
            </a:r>
            <a:endParaRPr lang="es-ES" noProof="0" dirty="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D314252E-1138-4F77-A129-1901D62F75E7}"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18CF4FF3-1FD5-4C22-BC6F-96E1C28F56EE}"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4059612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740411A-171B-40EB-ADFC-DB5AE8923B07}"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FFD7C365-A95E-4DB4-8122-F68615C87809}"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267136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2E12499-53FB-413E-BCEB-AE9B49A10546}"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8F1F0C14-D55F-4FD4-822C-CF3F1B8D6E83}"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4658937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3"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003" t="15001" r="2154" b="14185"/>
          <a:stretch/>
        </p:blipFill>
        <p:spPr bwMode="auto">
          <a:xfrm>
            <a:off x="10883839" y="5984102"/>
            <a:ext cx="848764" cy="62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30749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10/22/2015</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‹Nº›</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CO" smtClean="0"/>
              <a:t>Haga clic para modificar el estilo de título del patrón</a:t>
            </a:r>
          </a:p>
        </p:txBody>
      </p:sp>
      <p:sp>
        <p:nvSpPr>
          <p:cNvPr id="1027"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smtClean="0"/>
              <a:t>Haga clic para modificar el estilo de texto del patrón</a:t>
            </a:r>
          </a:p>
          <a:p>
            <a:pPr lvl="1"/>
            <a:r>
              <a:rPr lang="es-ES" altLang="es-CO" smtClean="0"/>
              <a:t>Segundo nivel</a:t>
            </a:r>
          </a:p>
          <a:p>
            <a:pPr lvl="2"/>
            <a:r>
              <a:rPr lang="es-ES" altLang="es-CO" smtClean="0"/>
              <a:t>Tercer nivel</a:t>
            </a:r>
          </a:p>
          <a:p>
            <a:pPr lvl="3"/>
            <a:r>
              <a:rPr lang="es-ES" altLang="es-CO" smtClean="0"/>
              <a:t>Cuarto nivel</a:t>
            </a:r>
          </a:p>
          <a:p>
            <a:pPr lvl="4"/>
            <a:r>
              <a:rPr lang="es-ES" altLang="es-CO" smtClean="0"/>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64CE9C9-36D2-403B-915A-16F17185495E}" type="datetimeFigureOut">
              <a:rPr lang="es-ES">
                <a:solidFill>
                  <a:prstClr val="black">
                    <a:tint val="75000"/>
                  </a:prstClr>
                </a:solidFill>
              </a:rPr>
              <a:pPr>
                <a:defRPr/>
              </a:pPr>
              <a:t>22/10/2015</a:t>
            </a:fld>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EF3615F-1077-4F88-A674-DFFA4D03D4C6}"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714372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12.xml.rels><?xml version="1.0" encoding="UTF-8" standalone="yes"?>
<Relationships xmlns="http://schemas.openxmlformats.org/package/2006/relationships"><Relationship Id="rId3" Type="http://schemas.openxmlformats.org/officeDocument/2006/relationships/hyperlink" Target="http://o15.officeredir.microsoft.com/r/rlid2013GettingStartedCntrPPT?clid=3082"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fontAlgn="base"/>
            <a:r>
              <a:rPr lang="es-CO" dirty="0" smtClean="0"/>
              <a:t>PORTABILIDAD NUMERICA </a:t>
            </a:r>
            <a:r>
              <a:rPr lang="es-CO" smtClean="0"/>
              <a:t>LOCAL DESDE </a:t>
            </a:r>
            <a:r>
              <a:rPr lang="es-CO" dirty="0" smtClean="0"/>
              <a:t>LA PERSPECTIVA DEL USUARIO</a:t>
            </a:r>
            <a:endParaRPr lang="es-CO" dirty="0"/>
          </a:p>
        </p:txBody>
      </p:sp>
      <p:sp>
        <p:nvSpPr>
          <p:cNvPr id="3" name="Subtítulo 2"/>
          <p:cNvSpPr>
            <a:spLocks noGrp="1"/>
          </p:cNvSpPr>
          <p:nvPr>
            <p:ph type="subTitle" idx="1"/>
          </p:nvPr>
        </p:nvSpPr>
        <p:spPr>
          <a:xfrm>
            <a:off x="838202" y="5110609"/>
            <a:ext cx="11175378" cy="1137793"/>
          </a:xfrm>
        </p:spPr>
        <p:txBody>
          <a:bodyPr vert="horz" lIns="91440" tIns="45720" rIns="91440" bIns="45720" rtlCol="0">
            <a:noAutofit/>
          </a:bodyPr>
          <a:lstStyle/>
          <a:p>
            <a:pPr algn="r"/>
            <a:r>
              <a:rPr lang="es-ES" sz="2600" b="1" noProof="1" smtClean="0"/>
              <a:t>SOLMARINA DE LA ROSA F</a:t>
            </a:r>
            <a:r>
              <a:rPr lang="es-ES" sz="2600" noProof="1" smtClean="0"/>
              <a:t>.</a:t>
            </a:r>
          </a:p>
          <a:p>
            <a:pPr algn="r"/>
            <a:r>
              <a:rPr lang="es-ES" sz="2600" noProof="1" smtClean="0"/>
              <a:t>CONSULTORA LEGAL, DOCENTE UNIVERSITARIA</a:t>
            </a:r>
            <a:endParaRPr lang="es-ES" sz="2600" noProof="1"/>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fontAlgn="base"/>
            <a:r>
              <a:rPr lang="es-CO" dirty="0" smtClean="0"/>
              <a:t>MAS DE CINCO LUSTROS ESPERANDO EL CUMPLIMIENTO DE LAS NORMAS SOBRE LA PORTABILIDAD FIJA​</a:t>
            </a:r>
            <a:endParaRPr lang="es-CO" dirty="0"/>
          </a:p>
        </p:txBody>
      </p:sp>
      <p:sp>
        <p:nvSpPr>
          <p:cNvPr id="3" name="Subtítulo 2"/>
          <p:cNvSpPr>
            <a:spLocks noGrp="1"/>
          </p:cNvSpPr>
          <p:nvPr>
            <p:ph type="subTitle" idx="1"/>
          </p:nvPr>
        </p:nvSpPr>
        <p:spPr>
          <a:xfrm>
            <a:off x="838202" y="5110609"/>
            <a:ext cx="11175378" cy="1137793"/>
          </a:xfrm>
        </p:spPr>
        <p:txBody>
          <a:bodyPr vert="horz" lIns="91440" tIns="45720" rIns="91440" bIns="45720" rtlCol="0">
            <a:noAutofit/>
          </a:bodyPr>
          <a:lstStyle/>
          <a:p>
            <a:r>
              <a:rPr lang="es-ES" sz="2600" noProof="1" smtClean="0"/>
              <a:t>Primera norma obligatoria que puede ser consultada: 5 de septiembre de 1997</a:t>
            </a:r>
          </a:p>
          <a:p>
            <a:r>
              <a:rPr lang="es-ES" sz="2600" noProof="1" smtClean="0"/>
              <a:t>Ultima fecha programada para su implementación: 2020</a:t>
            </a:r>
            <a:endParaRPr lang="es-ES" sz="2600" noProof="1"/>
          </a:p>
        </p:txBody>
      </p:sp>
    </p:spTree>
    <p:extLst>
      <p:ext uri="{BB962C8B-B14F-4D97-AF65-F5344CB8AC3E}">
        <p14:creationId xmlns:p14="http://schemas.microsoft.com/office/powerpoint/2010/main" val="2379895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sz="4000" b="1" dirty="0" smtClean="0"/>
              <a:t>CLASES DE PORTABILIDAD NUMERICA</a:t>
            </a:r>
            <a:endParaRPr lang="es-CO" sz="4000" b="1" dirty="0"/>
          </a:p>
        </p:txBody>
      </p:sp>
      <p:sp>
        <p:nvSpPr>
          <p:cNvPr id="3" name="Marcador de contenido 2"/>
          <p:cNvSpPr>
            <a:spLocks noGrp="1"/>
          </p:cNvSpPr>
          <p:nvPr>
            <p:ph idx="1"/>
          </p:nvPr>
        </p:nvSpPr>
        <p:spPr>
          <a:xfrm>
            <a:off x="1007067" y="1825625"/>
            <a:ext cx="9944099" cy="4351338"/>
          </a:xfrm>
        </p:spPr>
        <p:txBody>
          <a:bodyPr>
            <a:normAutofit fontScale="92500"/>
          </a:bodyPr>
          <a:lstStyle/>
          <a:p>
            <a:r>
              <a:rPr lang="es-CO" sz="2400" b="1" dirty="0"/>
              <a:t>Portabilidad del proveedor de servicios:</a:t>
            </a:r>
            <a:r>
              <a:rPr lang="es-CO" sz="2400" dirty="0"/>
              <a:t> También denominada "Portabilidad del Número Local", permite conservar el número al cambiar de proveedor dentro de un área local.</a:t>
            </a:r>
          </a:p>
          <a:p>
            <a:r>
              <a:rPr lang="es-CO" sz="2400" b="1" dirty="0"/>
              <a:t>Portabilidad de servicio:</a:t>
            </a:r>
            <a:r>
              <a:rPr lang="es-CO" sz="2400" dirty="0"/>
              <a:t> Permite conservar el número al cambiar de servicio (por ejemplo, </a:t>
            </a:r>
            <a:r>
              <a:rPr lang="es-CO" sz="2400" dirty="0" smtClean="0"/>
              <a:t>entre FIJO y MOVIL).</a:t>
            </a:r>
            <a:endParaRPr lang="es-CO" sz="2400" dirty="0"/>
          </a:p>
          <a:p>
            <a:r>
              <a:rPr lang="es-CO" sz="2400" b="1" dirty="0"/>
              <a:t>Portabilidad geográfica:</a:t>
            </a:r>
            <a:r>
              <a:rPr lang="es-CO" sz="2400" dirty="0"/>
              <a:t> Permite conservar el número al cambiar de área local.</a:t>
            </a:r>
          </a:p>
          <a:p>
            <a:endParaRPr lang="es-CO" dirty="0"/>
          </a:p>
        </p:txBody>
      </p:sp>
    </p:spTree>
    <p:extLst>
      <p:ext uri="{BB962C8B-B14F-4D97-AF65-F5344CB8AC3E}">
        <p14:creationId xmlns:p14="http://schemas.microsoft.com/office/powerpoint/2010/main" val="1563247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Pago </a:t>
            </a:r>
            <a:r>
              <a:rPr lang="es-CO" dirty="0"/>
              <a:t>del aporte por conexión</a:t>
            </a:r>
          </a:p>
        </p:txBody>
      </p:sp>
      <p:sp>
        <p:nvSpPr>
          <p:cNvPr id="3" name="Marcador de texto 2"/>
          <p:cNvSpPr>
            <a:spLocks noGrp="1"/>
          </p:cNvSpPr>
          <p:nvPr>
            <p:ph type="body" idx="1"/>
          </p:nvPr>
        </p:nvSpPr>
        <p:spPr/>
        <p:txBody>
          <a:bodyPr/>
          <a:lstStyle/>
          <a:p>
            <a:r>
              <a:rPr lang="es-CO" dirty="0" smtClean="0"/>
              <a:t>Un % Involucraba derecho al número telefónico (propiedad del suscriptor)</a:t>
            </a:r>
            <a:endParaRPr lang="es-CO" dirty="0"/>
          </a:p>
        </p:txBody>
      </p:sp>
      <p:sp>
        <p:nvSpPr>
          <p:cNvPr id="4" name="CuadroTexto 3"/>
          <p:cNvSpPr txBox="1"/>
          <p:nvPr/>
        </p:nvSpPr>
        <p:spPr>
          <a:xfrm>
            <a:off x="2155902" y="341971"/>
            <a:ext cx="8080918" cy="646331"/>
          </a:xfrm>
          <a:prstGeom prst="rect">
            <a:avLst/>
          </a:prstGeom>
          <a:noFill/>
        </p:spPr>
        <p:txBody>
          <a:bodyPr wrap="square" rtlCol="0">
            <a:spAutoFit/>
          </a:bodyPr>
          <a:lstStyle/>
          <a:p>
            <a:r>
              <a:rPr lang="es-CO" sz="3600" b="1" u="sng" dirty="0">
                <a:solidFill>
                  <a:srgbClr val="D24726"/>
                </a:solidFill>
                <a:latin typeface="+mj-lt"/>
                <a:ea typeface="+mj-ea"/>
                <a:cs typeface="+mj-cs"/>
              </a:rPr>
              <a:t>ANTES DE LA RESOLUCION 087 DE 1997</a:t>
            </a:r>
          </a:p>
        </p:txBody>
      </p:sp>
    </p:spTree>
    <p:extLst>
      <p:ext uri="{BB962C8B-B14F-4D97-AF65-F5344CB8AC3E}">
        <p14:creationId xmlns:p14="http://schemas.microsoft.com/office/powerpoint/2010/main" val="2965404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1"/>
            <a:ext cx="10744200" cy="1486828"/>
          </a:xfrm>
        </p:spPr>
        <p:txBody>
          <a:bodyPr>
            <a:normAutofit fontScale="90000"/>
          </a:bodyPr>
          <a:lstStyle/>
          <a:p>
            <a:pPr algn="ctr"/>
            <a:r>
              <a:rPr lang="es-CO" b="1" dirty="0" smtClean="0"/>
              <a:t>RESOLUCION 087 DE 1997</a:t>
            </a:r>
            <a:br>
              <a:rPr lang="es-CO" b="1" dirty="0" smtClean="0"/>
            </a:br>
            <a:r>
              <a:rPr lang="es-CO" dirty="0"/>
              <a:t>“</a:t>
            </a:r>
            <a:r>
              <a:rPr lang="es-CO" sz="2700" dirty="0"/>
              <a:t>Por medio de la cual se regula en forma integral los servicios de Telefonía Pública Básica Conmutada (TPBC) en Colombia</a:t>
            </a:r>
            <a:r>
              <a:rPr lang="es-CO" dirty="0"/>
              <a:t>.” </a:t>
            </a:r>
            <a:endParaRPr lang="es-CO" b="1" dirty="0"/>
          </a:p>
        </p:txBody>
      </p:sp>
      <p:sp>
        <p:nvSpPr>
          <p:cNvPr id="3" name="Rectángulo 2"/>
          <p:cNvSpPr/>
          <p:nvPr/>
        </p:nvSpPr>
        <p:spPr>
          <a:xfrm>
            <a:off x="906967" y="2056686"/>
            <a:ext cx="10586224" cy="3693319"/>
          </a:xfrm>
          <a:prstGeom prst="rect">
            <a:avLst/>
          </a:prstGeom>
        </p:spPr>
        <p:txBody>
          <a:bodyPr wrap="square">
            <a:spAutoFit/>
          </a:bodyPr>
          <a:lstStyle/>
          <a:p>
            <a:r>
              <a:rPr lang="es-CO" dirty="0" smtClean="0"/>
              <a:t>ARTICULO 1.1.1. DEFINICIONES:</a:t>
            </a:r>
          </a:p>
          <a:p>
            <a:r>
              <a:rPr lang="es-CO" dirty="0" smtClean="0"/>
              <a:t>… </a:t>
            </a:r>
            <a:r>
              <a:rPr lang="es-CO" b="1" dirty="0" smtClean="0"/>
              <a:t>Portabilidad </a:t>
            </a:r>
            <a:r>
              <a:rPr lang="es-CO" b="1" dirty="0"/>
              <a:t>numérica</a:t>
            </a:r>
            <a:r>
              <a:rPr lang="es-CO" dirty="0"/>
              <a:t>: Es el servicio mediante el cual un usuario de TPBC puede mantener el mismo número o identificación telefónica </a:t>
            </a:r>
            <a:r>
              <a:rPr lang="es-CO" b="1" dirty="0"/>
              <a:t>aun cuando cambie de operador o de domicilio</a:t>
            </a:r>
            <a:r>
              <a:rPr lang="es-CO" dirty="0"/>
              <a:t>. </a:t>
            </a:r>
            <a:endParaRPr lang="es-CO" dirty="0" smtClean="0"/>
          </a:p>
          <a:p>
            <a:r>
              <a:rPr lang="es-CO" dirty="0" smtClean="0"/>
              <a:t>ARTICULO </a:t>
            </a:r>
            <a:r>
              <a:rPr lang="es-CO" dirty="0"/>
              <a:t>3.3.9. PORTABILIDAD NUMERICA. Cuando ello sea técnicamente posible, y en todo caso para los servicios de red inteligente, </a:t>
            </a:r>
            <a:r>
              <a:rPr lang="es-CO" b="1" dirty="0"/>
              <a:t>antes del treinta y uno (31) de diciembre de 1999</a:t>
            </a:r>
            <a:r>
              <a:rPr lang="es-CO" dirty="0"/>
              <a:t>, los operadores de los servicios de TPBC deberán facilitar la portabilidad de números telefónicos a otros operadores, incluyendo aquellos en los que el pago de la tarifa la cubre el destinatario de la llamada y aquellos en los cuales quien llama acepta una tarifa especial. Para efectos de determinar las posibilidades técnicas de portabilidad numérica a que hace referencia el presente Artículo y coordinar la implementación de la misma, los operadores de los servicios de TPBC en coordinación con el Ministerio de Comunicaciones podrán crear una entidad de carácter independiente, la cual se encargará de dicha gestión. </a:t>
            </a:r>
            <a:r>
              <a:rPr lang="es-CO" dirty="0" smtClean="0"/>
              <a:t>Los operadores de Telecomunicaciones tendrán la obligación de implementar la portabilidad numérica antes de terminar el año 2012.</a:t>
            </a:r>
            <a:endParaRPr lang="es-CO" dirty="0"/>
          </a:p>
        </p:txBody>
      </p:sp>
    </p:spTree>
    <p:extLst>
      <p:ext uri="{BB962C8B-B14F-4D97-AF65-F5344CB8AC3E}">
        <p14:creationId xmlns:p14="http://schemas.microsoft.com/office/powerpoint/2010/main" val="743059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RESOLUCION 87 DE 1997</a:t>
            </a:r>
            <a:endParaRPr lang="es-CO" dirty="0"/>
          </a:p>
        </p:txBody>
      </p:sp>
      <p:sp>
        <p:nvSpPr>
          <p:cNvPr id="4" name="Marcador de contenido 3"/>
          <p:cNvSpPr>
            <a:spLocks noGrp="1"/>
          </p:cNvSpPr>
          <p:nvPr>
            <p:ph sz="half" idx="2"/>
          </p:nvPr>
        </p:nvSpPr>
        <p:spPr>
          <a:xfrm>
            <a:off x="831851" y="1771651"/>
            <a:ext cx="5156200" cy="4400552"/>
          </a:xfrm>
        </p:spPr>
        <p:txBody>
          <a:bodyPr>
            <a:noAutofit/>
          </a:bodyPr>
          <a:lstStyle/>
          <a:p>
            <a:r>
              <a:rPr lang="es-CO" sz="1800" dirty="0"/>
              <a:t>ARTÍCULO 7.123. DERECHO A CONSERVAR EL NÚMERO. Los suscriptores o usuarios de servicios de telecomunicaciones tienen derecho a conservar el número de abonado que le ha sido asignado por el operador, durante la vigencia del contrato, el cual solo puede cambiarse a solicitud del suscriptor, por orden expresa del administrador del Plan Nacional de Numeración o por razones técnicas que afecten gravemente la continuidad del servicio. En este último caso, el operador debe establecer un servicio de </a:t>
            </a:r>
            <a:r>
              <a:rPr lang="es-CO" sz="1800" dirty="0" smtClean="0"/>
              <a:t>información </a:t>
            </a:r>
            <a:r>
              <a:rPr lang="es-CO" sz="1800" dirty="0"/>
              <a:t>en el que se indique mediante una grabación, operadora o cualquier otro medio idóneo, el nuevo número del usuario, durante un período de tres (3) meses, sin cargo adicional para el usuario. Este derecho de los usuarios no implica la obligación de ofrecer portabilidad numérica.</a:t>
            </a:r>
          </a:p>
        </p:txBody>
      </p:sp>
      <p:sp>
        <p:nvSpPr>
          <p:cNvPr id="6" name="Marcador de contenido 5"/>
          <p:cNvSpPr>
            <a:spLocks noGrp="1"/>
          </p:cNvSpPr>
          <p:nvPr>
            <p:ph sz="quarter" idx="4"/>
          </p:nvPr>
        </p:nvSpPr>
        <p:spPr>
          <a:xfrm>
            <a:off x="6189664" y="2290571"/>
            <a:ext cx="5157787" cy="3978275"/>
          </a:xfrm>
        </p:spPr>
        <p:txBody>
          <a:bodyPr>
            <a:normAutofit/>
          </a:bodyPr>
          <a:lstStyle/>
          <a:p>
            <a:r>
              <a:rPr lang="es-CO" sz="4000" dirty="0" smtClean="0"/>
              <a:t>EL SERVICIO DE INFORMACIÓN NO CONTEMPLA EL CAMBIO DE OPERADOR</a:t>
            </a:r>
            <a:endParaRPr lang="es-CO" sz="4000" dirty="0"/>
          </a:p>
        </p:txBody>
      </p:sp>
    </p:spTree>
    <p:extLst>
      <p:ext uri="{BB962C8B-B14F-4D97-AF65-F5344CB8AC3E}">
        <p14:creationId xmlns:p14="http://schemas.microsoft.com/office/powerpoint/2010/main" val="2312166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PAISES DE AMERICA LATINA CON PORTABILIDAD NUMERICA</a:t>
            </a:r>
            <a:endParaRPr lang="es-CO" dirty="0"/>
          </a:p>
        </p:txBody>
      </p:sp>
      <p:sp>
        <p:nvSpPr>
          <p:cNvPr id="3" name="Marcador de texto 2"/>
          <p:cNvSpPr>
            <a:spLocks noGrp="1"/>
          </p:cNvSpPr>
          <p:nvPr>
            <p:ph type="body" idx="1"/>
          </p:nvPr>
        </p:nvSpPr>
        <p:spPr/>
        <p:txBody>
          <a:bodyPr/>
          <a:lstStyle/>
          <a:p>
            <a:r>
              <a:rPr lang="es-CO" dirty="0" smtClean="0"/>
              <a:t>PAISES PN FIJA Y MOVIL</a:t>
            </a:r>
            <a:endParaRPr lang="es-CO" dirty="0"/>
          </a:p>
        </p:txBody>
      </p:sp>
      <p:sp>
        <p:nvSpPr>
          <p:cNvPr id="4" name="Marcador de contenido 3"/>
          <p:cNvSpPr>
            <a:spLocks noGrp="1"/>
          </p:cNvSpPr>
          <p:nvPr>
            <p:ph sz="half" idx="2"/>
          </p:nvPr>
        </p:nvSpPr>
        <p:spPr/>
        <p:txBody>
          <a:bodyPr>
            <a:normAutofit fontScale="92500" lnSpcReduction="10000"/>
          </a:bodyPr>
          <a:lstStyle/>
          <a:p>
            <a:endParaRPr lang="es-CO" sz="2400" dirty="0" smtClean="0"/>
          </a:p>
          <a:p>
            <a:r>
              <a:rPr lang="es-CO" sz="2400" dirty="0" smtClean="0"/>
              <a:t>ARGENTINA, 2010</a:t>
            </a:r>
          </a:p>
          <a:p>
            <a:r>
              <a:rPr lang="es-CO" sz="2400" dirty="0" smtClean="0"/>
              <a:t>BRASIL, 2008</a:t>
            </a:r>
          </a:p>
          <a:p>
            <a:r>
              <a:rPr lang="es-CO" sz="2400" dirty="0" smtClean="0"/>
              <a:t>EL SALVADOR, 2015</a:t>
            </a:r>
          </a:p>
          <a:p>
            <a:r>
              <a:rPr lang="es-CO" sz="2400" dirty="0" smtClean="0"/>
              <a:t>CHILE, 2010</a:t>
            </a:r>
          </a:p>
          <a:p>
            <a:r>
              <a:rPr lang="es-CO" sz="2400" dirty="0" smtClean="0"/>
              <a:t>MEXICO, 2007</a:t>
            </a:r>
          </a:p>
          <a:p>
            <a:r>
              <a:rPr lang="es-CO" sz="2400" dirty="0" smtClean="0"/>
              <a:t>PANAMA, 2008</a:t>
            </a:r>
          </a:p>
          <a:p>
            <a:r>
              <a:rPr lang="es-CO" sz="2400" dirty="0" smtClean="0"/>
              <a:t>REPUBLICA DOMINICANA, 2009</a:t>
            </a:r>
          </a:p>
          <a:p>
            <a:r>
              <a:rPr lang="es-CO" sz="2400" dirty="0" smtClean="0"/>
              <a:t>COSTA RICA, 2014</a:t>
            </a:r>
          </a:p>
          <a:p>
            <a:r>
              <a:rPr lang="es-CO" sz="2400" dirty="0" smtClean="0"/>
              <a:t>HONDURAS, 2013</a:t>
            </a:r>
            <a:endParaRPr lang="es-CO" sz="2400" dirty="0"/>
          </a:p>
        </p:txBody>
      </p:sp>
      <p:sp>
        <p:nvSpPr>
          <p:cNvPr id="5" name="Marcador de texto 4"/>
          <p:cNvSpPr>
            <a:spLocks noGrp="1"/>
          </p:cNvSpPr>
          <p:nvPr>
            <p:ph type="body" sz="quarter" idx="3"/>
          </p:nvPr>
        </p:nvSpPr>
        <p:spPr/>
        <p:txBody>
          <a:bodyPr/>
          <a:lstStyle/>
          <a:p>
            <a:r>
              <a:rPr lang="es-CO" dirty="0" smtClean="0"/>
              <a:t>PAISES PN SOLO MOVIL</a:t>
            </a:r>
            <a:endParaRPr lang="es-CO" dirty="0"/>
          </a:p>
        </p:txBody>
      </p:sp>
      <p:sp>
        <p:nvSpPr>
          <p:cNvPr id="6" name="Marcador de contenido 5"/>
          <p:cNvSpPr>
            <a:spLocks noGrp="1"/>
          </p:cNvSpPr>
          <p:nvPr>
            <p:ph sz="quarter" idx="4"/>
          </p:nvPr>
        </p:nvSpPr>
        <p:spPr/>
        <p:txBody>
          <a:bodyPr/>
          <a:lstStyle/>
          <a:p>
            <a:endParaRPr lang="es-CO" sz="2800" dirty="0" smtClean="0"/>
          </a:p>
          <a:p>
            <a:r>
              <a:rPr lang="es-CO" sz="2800" dirty="0" smtClean="0"/>
              <a:t>COLOMBIA, 2011</a:t>
            </a:r>
          </a:p>
          <a:p>
            <a:r>
              <a:rPr lang="es-CO" sz="2800" dirty="0" smtClean="0"/>
              <a:t>ECUADOR, 2008</a:t>
            </a:r>
          </a:p>
          <a:p>
            <a:r>
              <a:rPr lang="es-CO" sz="2800" dirty="0" smtClean="0"/>
              <a:t>PERU, 2010</a:t>
            </a:r>
          </a:p>
          <a:p>
            <a:r>
              <a:rPr lang="es-CO" sz="2800" dirty="0" smtClean="0"/>
              <a:t>PARAGUAY, 2012</a:t>
            </a:r>
          </a:p>
          <a:p>
            <a:pPr marL="0" indent="0">
              <a:buNone/>
            </a:pPr>
            <a:endParaRPr lang="es-CO" dirty="0" smtClean="0"/>
          </a:p>
          <a:p>
            <a:pPr marL="0" indent="0">
              <a:buNone/>
            </a:pPr>
            <a:endParaRPr lang="es-CO" dirty="0"/>
          </a:p>
        </p:txBody>
      </p:sp>
    </p:spTree>
    <p:extLst>
      <p:ext uri="{BB962C8B-B14F-4D97-AF65-F5344CB8AC3E}">
        <p14:creationId xmlns:p14="http://schemas.microsoft.com/office/powerpoint/2010/main" val="3421580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noProof="1" smtClean="0"/>
              <a:t>OTRAS NORMAS NACIONALES</a:t>
            </a:r>
            <a:endParaRPr lang="es-ES" noProof="1"/>
          </a:p>
        </p:txBody>
      </p:sp>
      <p:sp>
        <p:nvSpPr>
          <p:cNvPr id="3" name="Marcador de posición de contenido 2"/>
          <p:cNvSpPr>
            <a:spLocks noGrp="1"/>
          </p:cNvSpPr>
          <p:nvPr>
            <p:ph idx="1"/>
          </p:nvPr>
        </p:nvSpPr>
        <p:spPr>
          <a:xfrm>
            <a:off x="838199" y="1825623"/>
            <a:ext cx="10744201" cy="4680000"/>
          </a:xfrm>
        </p:spPr>
        <p:txBody>
          <a:bodyPr>
            <a:normAutofit/>
          </a:bodyPr>
          <a:lstStyle/>
          <a:p>
            <a:pPr fontAlgn="base"/>
            <a:r>
              <a:rPr lang="es-CO" dirty="0" smtClean="0"/>
              <a:t>​</a:t>
            </a:r>
            <a:endParaRPr lang="es-CO" dirty="0"/>
          </a:p>
          <a:p>
            <a:pPr fontAlgn="base"/>
            <a:r>
              <a:rPr lang="es-CO" sz="2400" dirty="0" smtClean="0"/>
              <a:t>Decreto </a:t>
            </a:r>
            <a:r>
              <a:rPr lang="es-CO" sz="2400" dirty="0"/>
              <a:t>25 de 2002, Art. 40. Plan Nacional de Numeración​</a:t>
            </a:r>
          </a:p>
          <a:p>
            <a:pPr fontAlgn="base"/>
            <a:r>
              <a:rPr lang="es-CO" sz="2400" dirty="0"/>
              <a:t>Ley 1245 de 2008 Ley de Portabilidad Numérica</a:t>
            </a:r>
            <a:r>
              <a:rPr lang="es-CO" sz="2400" dirty="0" smtClean="0"/>
              <a:t>​: </a:t>
            </a:r>
            <a:r>
              <a:rPr lang="es-CO" sz="2400" dirty="0"/>
              <a:t>Obligación de implementación de portabilidad fija, sujeta a la determinación previa de viabilidad técnica y económica, en términos de equilibrio financiero y, de serlo, sólo cuando el usuario se mantenga dentro del Distrito o Municipio, en el cual se presta el servicio.</a:t>
            </a:r>
          </a:p>
          <a:p>
            <a:pPr>
              <a:lnSpc>
                <a:spcPct val="170000"/>
              </a:lnSpc>
            </a:pPr>
            <a:endParaRPr lang="es-ES" noProof="1" smtClean="0"/>
          </a:p>
          <a:p>
            <a:pPr marL="0" indent="0" algn="l" defTabSz="914400">
              <a:lnSpc>
                <a:spcPct val="150000"/>
              </a:lnSpc>
              <a:spcBef>
                <a:spcPts val="0"/>
              </a:spcBef>
              <a:buNone/>
            </a:pPr>
            <a:endParaRPr lang="es-ES" noProof="1" smtClean="0"/>
          </a:p>
        </p:txBody>
      </p:sp>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sz="2400" dirty="0"/>
              <a:t>Derecho del usuario a libre elección de </a:t>
            </a:r>
            <a:r>
              <a:rPr lang="es-CO" sz="2400" dirty="0" smtClean="0"/>
              <a:t>proveedor. (19 de julio de 2006)</a:t>
            </a:r>
            <a:endParaRPr lang="es-CO" sz="2400" dirty="0"/>
          </a:p>
        </p:txBody>
      </p:sp>
      <p:sp>
        <p:nvSpPr>
          <p:cNvPr id="3" name="Marcador de texto 2"/>
          <p:cNvSpPr>
            <a:spLocks noGrp="1"/>
          </p:cNvSpPr>
          <p:nvPr>
            <p:ph type="body" idx="1"/>
          </p:nvPr>
        </p:nvSpPr>
        <p:spPr/>
        <p:txBody>
          <a:bodyPr>
            <a:normAutofit fontScale="62500" lnSpcReduction="20000"/>
          </a:bodyPr>
          <a:lstStyle/>
          <a:p>
            <a:r>
              <a:rPr lang="es-ES" b="1" dirty="0"/>
              <a:t>Artículo 13.- Plazo de cumplimiento. </a:t>
            </a:r>
            <a:r>
              <a:rPr lang="es-ES" dirty="0"/>
              <a:t>Transcurrido un año después de la promulgación de la presente Decisión, culminará el proceso de incorporación de los lineamientos allí contenidos, en el ordenamiento interno de los Países Miembros.</a:t>
            </a:r>
            <a:endParaRPr lang="es-CO" dirty="0"/>
          </a:p>
          <a:p>
            <a:endParaRPr lang="es-CO" dirty="0"/>
          </a:p>
        </p:txBody>
      </p:sp>
      <p:sp>
        <p:nvSpPr>
          <p:cNvPr id="5" name="Título 1"/>
          <p:cNvSpPr txBox="1">
            <a:spLocks/>
          </p:cNvSpPr>
          <p:nvPr/>
        </p:nvSpPr>
        <p:spPr>
          <a:xfrm>
            <a:off x="609600" y="1"/>
            <a:ext cx="10744200" cy="122843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800" kern="1200">
                <a:solidFill>
                  <a:srgbClr val="D24726"/>
                </a:solidFill>
                <a:latin typeface="+mj-lt"/>
                <a:ea typeface="+mj-ea"/>
                <a:cs typeface="+mj-cs"/>
              </a:defRPr>
            </a:lvl1pPr>
          </a:lstStyle>
          <a:p>
            <a:pPr algn="ctr"/>
            <a:r>
              <a:rPr lang="es-ES_tradnl" b="1" u="sng" dirty="0" smtClean="0"/>
              <a:t>DECISIÓN 638 COMUNIDAD ANDINA DE NACIONES</a:t>
            </a:r>
            <a:endParaRPr lang="es-CO" b="1" u="sng" dirty="0"/>
          </a:p>
        </p:txBody>
      </p:sp>
    </p:spTree>
    <p:extLst>
      <p:ext uri="{BB962C8B-B14F-4D97-AF65-F5344CB8AC3E}">
        <p14:creationId xmlns:p14="http://schemas.microsoft.com/office/powerpoint/2010/main" val="3802225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spcBef>
                <a:spcPts val="0"/>
              </a:spcBef>
            </a:pPr>
            <a:r>
              <a:rPr lang="es-CO" dirty="0" smtClean="0"/>
              <a:t>Acuerdos </a:t>
            </a:r>
            <a:r>
              <a:rPr lang="es-CO" dirty="0"/>
              <a:t>bilaterales y recomendaciones </a:t>
            </a:r>
            <a:r>
              <a:rPr lang="es-CO" dirty="0" smtClean="0"/>
              <a:t>internacionales</a:t>
            </a:r>
            <a:endParaRPr lang="es-ES" noProof="1"/>
          </a:p>
        </p:txBody>
      </p:sp>
      <p:sp>
        <p:nvSpPr>
          <p:cNvPr id="3" name="Marcador de posición de contenido 2"/>
          <p:cNvSpPr>
            <a:spLocks noGrp="1"/>
          </p:cNvSpPr>
          <p:nvPr>
            <p:ph idx="1"/>
          </p:nvPr>
        </p:nvSpPr>
        <p:spPr>
          <a:xfrm>
            <a:off x="665108" y="1825625"/>
            <a:ext cx="6473092" cy="4433752"/>
          </a:xfrm>
        </p:spPr>
        <p:txBody>
          <a:bodyPr>
            <a:noAutofit/>
          </a:bodyPr>
          <a:lstStyle/>
          <a:p>
            <a:pPr>
              <a:lnSpc>
                <a:spcPct val="170000"/>
              </a:lnSpc>
            </a:pPr>
            <a:r>
              <a:rPr lang="es-CO" dirty="0" smtClean="0"/>
              <a:t>– </a:t>
            </a:r>
            <a:r>
              <a:rPr lang="es-CO" sz="3200" dirty="0"/>
              <a:t>Recomendaciones UIT </a:t>
            </a:r>
            <a:endParaRPr lang="es-CO" sz="3200" dirty="0" smtClean="0"/>
          </a:p>
          <a:p>
            <a:pPr>
              <a:lnSpc>
                <a:spcPct val="170000"/>
              </a:lnSpc>
            </a:pPr>
            <a:r>
              <a:rPr lang="es-CO" sz="3200" dirty="0" smtClean="0"/>
              <a:t>– </a:t>
            </a:r>
            <a:r>
              <a:rPr lang="es-CO" sz="3200" dirty="0"/>
              <a:t>Acuerdo de promoción comercial Colombia – USA – </a:t>
            </a:r>
            <a:endParaRPr lang="es-CO" sz="3200" dirty="0" smtClean="0"/>
          </a:p>
          <a:p>
            <a:pPr>
              <a:lnSpc>
                <a:spcPct val="170000"/>
              </a:lnSpc>
            </a:pPr>
            <a:r>
              <a:rPr lang="es-CO" sz="3200" dirty="0" smtClean="0"/>
              <a:t>- Recomendaciones OCDE</a:t>
            </a:r>
            <a:endParaRPr lang="es-ES" sz="3200" noProof="1" smtClean="0"/>
          </a:p>
          <a:p>
            <a:pPr marL="0" indent="0" algn="l" defTabSz="914400">
              <a:lnSpc>
                <a:spcPct val="150000"/>
              </a:lnSpc>
              <a:spcBef>
                <a:spcPts val="0"/>
              </a:spcBef>
              <a:buNone/>
            </a:pPr>
            <a:endParaRPr lang="es-ES" noProof="1" smtClean="0"/>
          </a:p>
        </p:txBody>
      </p:sp>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1524000" y="153989"/>
            <a:ext cx="7772400" cy="466725"/>
          </a:xfrm>
          <a:ln>
            <a:noFill/>
          </a:ln>
        </p:spPr>
        <p:txBody>
          <a:bodyPr>
            <a:noAutofit/>
          </a:bodyPr>
          <a:lstStyle/>
          <a:p>
            <a:r>
              <a:rPr lang="es-CO" sz="3200" b="1" dirty="0" smtClean="0">
                <a:solidFill>
                  <a:srgbClr val="FF0000"/>
                </a:solidFill>
              </a:rPr>
              <a:t>ARGUMENTOS CRT-CRC</a:t>
            </a:r>
            <a:endParaRPr lang="es-CO" sz="3200" b="1" dirty="0">
              <a:solidFill>
                <a:srgbClr val="FF0000"/>
              </a:solidFill>
            </a:endParaRPr>
          </a:p>
        </p:txBody>
      </p:sp>
      <p:graphicFrame>
        <p:nvGraphicFramePr>
          <p:cNvPr id="3" name="2 Diagrama"/>
          <p:cNvGraphicFramePr/>
          <p:nvPr>
            <p:extLst>
              <p:ext uri="{D42A27DB-BD31-4B8C-83A1-F6EECF244321}">
                <p14:modId xmlns:p14="http://schemas.microsoft.com/office/powerpoint/2010/main" val="4088938108"/>
              </p:ext>
            </p:extLst>
          </p:nvPr>
        </p:nvGraphicFramePr>
        <p:xfrm>
          <a:off x="1631504" y="1988840"/>
          <a:ext cx="8568952" cy="1512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4 Diagrama"/>
          <p:cNvGraphicFramePr/>
          <p:nvPr>
            <p:extLst>
              <p:ext uri="{D42A27DB-BD31-4B8C-83A1-F6EECF244321}">
                <p14:modId xmlns:p14="http://schemas.microsoft.com/office/powerpoint/2010/main" val="1157418781"/>
              </p:ext>
            </p:extLst>
          </p:nvPr>
        </p:nvGraphicFramePr>
        <p:xfrm>
          <a:off x="1900227" y="3501008"/>
          <a:ext cx="8793832" cy="16561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5 Diagrama"/>
          <p:cNvGraphicFramePr/>
          <p:nvPr>
            <p:extLst>
              <p:ext uri="{D42A27DB-BD31-4B8C-83A1-F6EECF244321}">
                <p14:modId xmlns:p14="http://schemas.microsoft.com/office/powerpoint/2010/main" val="307762165"/>
              </p:ext>
            </p:extLst>
          </p:nvPr>
        </p:nvGraphicFramePr>
        <p:xfrm>
          <a:off x="1847528" y="4653136"/>
          <a:ext cx="8568952" cy="223224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9" name="8 Diagrama"/>
          <p:cNvGraphicFramePr/>
          <p:nvPr>
            <p:extLst>
              <p:ext uri="{D42A27DB-BD31-4B8C-83A1-F6EECF244321}">
                <p14:modId xmlns:p14="http://schemas.microsoft.com/office/powerpoint/2010/main" val="156338720"/>
              </p:ext>
            </p:extLst>
          </p:nvPr>
        </p:nvGraphicFramePr>
        <p:xfrm>
          <a:off x="2063552" y="548680"/>
          <a:ext cx="8208912" cy="165618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8131804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5" grpId="0">
        <p:bldAsOne/>
      </p:bldGraphic>
      <p:bldGraphic spid="6" grpId="0">
        <p:bldAsOne/>
      </p:bldGraphic>
      <p:bldGraphic spid="9"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noProof="1" smtClean="0"/>
              <a:t>Principales obstáculos</a:t>
            </a:r>
            <a:endParaRPr lang="es-ES" noProof="1"/>
          </a:p>
        </p:txBody>
      </p:sp>
      <p:sp>
        <p:nvSpPr>
          <p:cNvPr id="3" name="Marcador de posición de texto 2"/>
          <p:cNvSpPr>
            <a:spLocks noGrp="1"/>
          </p:cNvSpPr>
          <p:nvPr>
            <p:ph type="body" idx="1"/>
          </p:nvPr>
        </p:nvSpPr>
        <p:spPr>
          <a:xfrm>
            <a:off x="6043135" y="1844676"/>
            <a:ext cx="5859506" cy="3433906"/>
          </a:xfrm>
        </p:spPr>
        <p:txBody>
          <a:bodyPr>
            <a:normAutofit/>
          </a:bodyPr>
          <a:lstStyle/>
          <a:p>
            <a:r>
              <a:rPr lang="es-CO" sz="2400" dirty="0" smtClean="0"/>
              <a:t>Captura del regulador por parte de los operadores con participación estatal.</a:t>
            </a:r>
          </a:p>
          <a:p>
            <a:r>
              <a:rPr lang="es-CO" sz="2400" dirty="0" smtClean="0"/>
              <a:t>A </a:t>
            </a:r>
            <a:r>
              <a:rPr lang="es-CO" sz="2400" dirty="0"/>
              <a:t>mayor concentración de mercado, </a:t>
            </a:r>
            <a:r>
              <a:rPr lang="es-CO" sz="2400" dirty="0" smtClean="0"/>
              <a:t>mayor </a:t>
            </a:r>
            <a:r>
              <a:rPr lang="es-CO" sz="2400" dirty="0"/>
              <a:t>tarifa </a:t>
            </a:r>
            <a:r>
              <a:rPr lang="es-CO" sz="2400" dirty="0" smtClean="0"/>
              <a:t>promedio</a:t>
            </a:r>
            <a:endParaRPr lang="es-ES" sz="2400" noProof="1"/>
          </a:p>
        </p:txBody>
      </p:sp>
      <p:sp>
        <p:nvSpPr>
          <p:cNvPr id="8" name="Forma libre 7">
            <a:hlinkClick r:id="rId3" tooltip="Más información"/>
          </p:cNvPr>
          <p:cNvSpPr/>
          <p:nvPr/>
        </p:nvSpPr>
        <p:spPr>
          <a:xfrm>
            <a:off x="11557038" y="6134153"/>
            <a:ext cx="431763" cy="431763"/>
          </a:xfrm>
          <a:custGeom>
            <a:avLst/>
            <a:gdLst>
              <a:gd name="connsiteX0" fmla="*/ 283692 w 643468"/>
              <a:gd name="connsiteY0" fmla="*/ 156886 h 643468"/>
              <a:gd name="connsiteX1" fmla="*/ 315574 w 643468"/>
              <a:gd name="connsiteY1" fmla="*/ 156886 h 643468"/>
              <a:gd name="connsiteX2" fmla="*/ 486582 w 643468"/>
              <a:gd name="connsiteY2" fmla="*/ 321734 h 643468"/>
              <a:gd name="connsiteX3" fmla="*/ 315574 w 643468"/>
              <a:gd name="connsiteY3" fmla="*/ 486582 h 643468"/>
              <a:gd name="connsiteX4" fmla="*/ 283692 w 643468"/>
              <a:gd name="connsiteY4" fmla="*/ 486582 h 643468"/>
              <a:gd name="connsiteX5" fmla="*/ 441545 w 643468"/>
              <a:gd name="connsiteY5" fmla="*/ 334415 h 643468"/>
              <a:gd name="connsiteX6" fmla="*/ 156887 w 643468"/>
              <a:gd name="connsiteY6" fmla="*/ 334415 h 643468"/>
              <a:gd name="connsiteX7" fmla="*/ 156887 w 643468"/>
              <a:gd name="connsiteY7" fmla="*/ 309054 h 643468"/>
              <a:gd name="connsiteX8" fmla="*/ 441545 w 643468"/>
              <a:gd name="connsiteY8" fmla="*/ 309054 h 643468"/>
              <a:gd name="connsiteX9" fmla="*/ 321733 w 643468"/>
              <a:gd name="connsiteY9" fmla="*/ 16937 h 643468"/>
              <a:gd name="connsiteX10" fmla="*/ 16936 w 643468"/>
              <a:gd name="connsiteY10" fmla="*/ 321734 h 643468"/>
              <a:gd name="connsiteX11" fmla="*/ 321733 w 643468"/>
              <a:gd name="connsiteY11" fmla="*/ 626531 h 643468"/>
              <a:gd name="connsiteX12" fmla="*/ 626530 w 643468"/>
              <a:gd name="connsiteY12" fmla="*/ 321734 h 643468"/>
              <a:gd name="connsiteX13" fmla="*/ 321733 w 643468"/>
              <a:gd name="connsiteY13" fmla="*/ 16937 h 643468"/>
              <a:gd name="connsiteX14" fmla="*/ 321734 w 643468"/>
              <a:gd name="connsiteY14" fmla="*/ 0 h 643468"/>
              <a:gd name="connsiteX15" fmla="*/ 643468 w 643468"/>
              <a:gd name="connsiteY15" fmla="*/ 321734 h 643468"/>
              <a:gd name="connsiteX16" fmla="*/ 321734 w 643468"/>
              <a:gd name="connsiteY16" fmla="*/ 643468 h 643468"/>
              <a:gd name="connsiteX17" fmla="*/ 0 w 643468"/>
              <a:gd name="connsiteY17" fmla="*/ 321734 h 643468"/>
              <a:gd name="connsiteX18" fmla="*/ 321734 w 643468"/>
              <a:gd name="connsiteY18" fmla="*/ 0 h 64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3468" h="643468">
                <a:moveTo>
                  <a:pt x="283692" y="156886"/>
                </a:moveTo>
                <a:lnTo>
                  <a:pt x="315574" y="156886"/>
                </a:lnTo>
                <a:lnTo>
                  <a:pt x="486582" y="321734"/>
                </a:lnTo>
                <a:lnTo>
                  <a:pt x="315574" y="486582"/>
                </a:lnTo>
                <a:lnTo>
                  <a:pt x="283692" y="486582"/>
                </a:lnTo>
                <a:lnTo>
                  <a:pt x="441545" y="334415"/>
                </a:lnTo>
                <a:lnTo>
                  <a:pt x="156887" y="334415"/>
                </a:lnTo>
                <a:lnTo>
                  <a:pt x="156887" y="309054"/>
                </a:lnTo>
                <a:lnTo>
                  <a:pt x="441545" y="309054"/>
                </a:lnTo>
                <a:close/>
                <a:moveTo>
                  <a:pt x="321733" y="16937"/>
                </a:moveTo>
                <a:cubicBezTo>
                  <a:pt x="153398" y="16937"/>
                  <a:pt x="16936" y="153399"/>
                  <a:pt x="16936" y="321734"/>
                </a:cubicBezTo>
                <a:cubicBezTo>
                  <a:pt x="16936" y="490069"/>
                  <a:pt x="153398" y="626531"/>
                  <a:pt x="321733" y="626531"/>
                </a:cubicBezTo>
                <a:cubicBezTo>
                  <a:pt x="490068" y="626531"/>
                  <a:pt x="626530" y="490069"/>
                  <a:pt x="626530" y="321734"/>
                </a:cubicBezTo>
                <a:cubicBezTo>
                  <a:pt x="626530" y="153399"/>
                  <a:pt x="490068" y="16937"/>
                  <a:pt x="321733" y="16937"/>
                </a:cubicBezTo>
                <a:close/>
                <a:moveTo>
                  <a:pt x="321734" y="0"/>
                </a:moveTo>
                <a:cubicBezTo>
                  <a:pt x="499423" y="0"/>
                  <a:pt x="643468" y="144045"/>
                  <a:pt x="643468" y="321734"/>
                </a:cubicBezTo>
                <a:cubicBezTo>
                  <a:pt x="643468" y="499423"/>
                  <a:pt x="499423" y="643468"/>
                  <a:pt x="321734" y="643468"/>
                </a:cubicBezTo>
                <a:cubicBezTo>
                  <a:pt x="144045" y="643468"/>
                  <a:pt x="0" y="499423"/>
                  <a:pt x="0" y="321734"/>
                </a:cubicBezTo>
                <a:cubicBezTo>
                  <a:pt x="0" y="144045"/>
                  <a:pt x="144045" y="0"/>
                  <a:pt x="321734" y="0"/>
                </a:cubicBezTo>
                <a:close/>
              </a:path>
            </a:pathLst>
          </a:custGeom>
          <a:solidFill>
            <a:srgbClr val="DD4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1">
              <a:solidFill>
                <a:schemeClr val="tx1"/>
              </a:solidFill>
            </a:endParaRPr>
          </a:p>
        </p:txBody>
      </p:sp>
      <p:sp>
        <p:nvSpPr>
          <p:cNvPr id="9" name="Marcador de posición de texto 2">
            <a:hlinkClick r:id="rId3" tooltip="Más información"/>
          </p:cNvPr>
          <p:cNvSpPr txBox="1">
            <a:spLocks/>
          </p:cNvSpPr>
          <p:nvPr/>
        </p:nvSpPr>
        <p:spPr>
          <a:xfrm>
            <a:off x="2897188" y="5844663"/>
            <a:ext cx="8659850" cy="931371"/>
          </a:xfrm>
          <a:prstGeom prst="rect">
            <a:avLst/>
          </a:prstGeom>
        </p:spPr>
        <p:txBody>
          <a:bodyPr vert="horz" lIns="91440" tIns="45720" rIns="91440" bIns="45720" rtlCol="0" anchor="ctr">
            <a:normAutofit/>
          </a:bodyPr>
          <a:lstStyle>
            <a:lvl1pPr marL="0" indent="0" algn="l" defTabSz="914400" rtl="0" eaLnBrk="1" latinLnBrk="0" hangingPunct="1">
              <a:lnSpc>
                <a:spcPct val="150000"/>
              </a:lnSpc>
              <a:spcBef>
                <a:spcPct val="30000"/>
              </a:spcBef>
              <a:buFont typeface="Arial" panose="020B0604020202020204" pitchFamily="34" charset="0"/>
              <a:buNone/>
              <a:defRPr sz="2800" kern="1200">
                <a:solidFill>
                  <a:schemeClr val="bg1"/>
                </a:solidFill>
                <a:latin typeface="+mj-lt"/>
                <a:ea typeface="+mn-ea"/>
                <a:cs typeface="+mn-cs"/>
              </a:defRPr>
            </a:lvl1pPr>
            <a:lvl2pPr marL="457200" indent="0" algn="l"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algn="r"/>
            <a:r>
              <a:rPr lang="es-ES" sz="1800" noProof="1">
                <a:solidFill>
                  <a:srgbClr val="DD462F"/>
                </a:solidFill>
              </a:rPr>
              <a:t>Obtenga más información en el Centro de introducción a PowerPoint</a:t>
            </a:r>
          </a:p>
        </p:txBody>
      </p:sp>
      <p:sp>
        <p:nvSpPr>
          <p:cNvPr id="4" name="Cuadro de texto 3"/>
          <p:cNvSpPr txBox="1"/>
          <p:nvPr/>
        </p:nvSpPr>
        <p:spPr>
          <a:xfrm>
            <a:off x="6256196" y="6477369"/>
            <a:ext cx="5256000" cy="298665"/>
          </a:xfrm>
          <a:prstGeom prst="rect">
            <a:avLst/>
          </a:prstGeom>
          <a:noFill/>
        </p:spPr>
        <p:txBody>
          <a:bodyPr wrap="none" rtlCol="0">
            <a:noAutofit/>
          </a:bodyPr>
          <a:lstStyle/>
          <a:p>
            <a:pPr lvl="1"/>
            <a:r>
              <a:rPr lang="es-ES" sz="1200" noProof="1">
                <a:solidFill>
                  <a:srgbClr val="D24726">
                    <a:alpha val="37000"/>
                  </a:srgbClr>
                </a:solidFill>
              </a:rPr>
              <a:t>(Haga clic en la flecha cuando se encuentre en el modo Presentación).</a:t>
            </a:r>
          </a:p>
          <a:p>
            <a:pPr lvl="1"/>
            <a:endParaRPr lang="es-ES" sz="1200" noProof="1">
              <a:solidFill>
                <a:srgbClr val="D24726">
                  <a:alpha val="37000"/>
                </a:srgbClr>
              </a:solidFill>
            </a:endParaRPr>
          </a:p>
        </p:txBody>
      </p:sp>
    </p:spTree>
    <p:extLst>
      <p:ext uri="{BB962C8B-B14F-4D97-AF65-F5344CB8AC3E}">
        <p14:creationId xmlns:p14="http://schemas.microsoft.com/office/powerpoint/2010/main" val="231750212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s-CO" b="1" dirty="0"/>
              <a:t>La </a:t>
            </a:r>
            <a:r>
              <a:rPr lang="es-CO" b="1" dirty="0" smtClean="0"/>
              <a:t>PORTABILIDAD NUMERICA  ES UN DERECHO DEL USUARIO</a:t>
            </a:r>
            <a:br>
              <a:rPr lang="es-CO" b="1" dirty="0" smtClean="0"/>
            </a:br>
            <a:r>
              <a:rPr lang="es-CO" b="1" dirty="0" smtClean="0"/>
              <a:t> Y es </a:t>
            </a:r>
            <a:r>
              <a:rPr lang="es-CO" b="1" dirty="0"/>
              <a:t>viable desde el punto de vista técnico y económico en términos de equilibrio financiero.</a:t>
            </a:r>
          </a:p>
        </p:txBody>
      </p:sp>
      <p:sp>
        <p:nvSpPr>
          <p:cNvPr id="3" name="Subtítulo 2"/>
          <p:cNvSpPr>
            <a:spLocks noGrp="1"/>
          </p:cNvSpPr>
          <p:nvPr>
            <p:ph type="subTitle" idx="1"/>
          </p:nvPr>
        </p:nvSpPr>
        <p:spPr>
          <a:xfrm>
            <a:off x="3086102" y="5139184"/>
            <a:ext cx="6705599" cy="1137793"/>
          </a:xfrm>
        </p:spPr>
        <p:txBody>
          <a:bodyPr>
            <a:normAutofit fontScale="85000" lnSpcReduction="10000"/>
          </a:bodyPr>
          <a:lstStyle/>
          <a:p>
            <a:r>
              <a:rPr lang="es-CO" dirty="0"/>
              <a:t>El cambio de número es identificado como el problema más importante al cambiarse de PRST</a:t>
            </a:r>
          </a:p>
          <a:p>
            <a:endParaRPr lang="es-CO" dirty="0"/>
          </a:p>
        </p:txBody>
      </p:sp>
    </p:spTree>
    <p:extLst>
      <p:ext uri="{BB962C8B-B14F-4D97-AF65-F5344CB8AC3E}">
        <p14:creationId xmlns:p14="http://schemas.microsoft.com/office/powerpoint/2010/main" val="2252581134"/>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WelcomeDoc" id="{E1E7EDF9-8B79-4E5D-B508-2301E35CD219}" vid="{4342E303-0389-44F2-B6F0-C13C203CC598}"/>
    </a:ext>
  </a:extLst>
</a:theme>
</file>

<file path=ppt/theme/theme2.xml><?xml version="1.0" encoding="utf-8"?>
<a:theme xmlns:a="http://schemas.openxmlformats.org/drawingml/2006/main" name="cla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1100" dirty="0" smtClean="0"/>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8DBC0A1-66E1-4B9D-88C2-9B3A32A214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Bienvenido a PowerPoint</Template>
  <TotalTime>0</TotalTime>
  <Words>860</Words>
  <Application>Microsoft Office PowerPoint</Application>
  <PresentationFormat>Personalizado</PresentationFormat>
  <Paragraphs>75</Paragraphs>
  <Slides>13</Slides>
  <Notes>4</Notes>
  <HiddenSlides>0</HiddenSlides>
  <MMClips>0</MMClips>
  <ScaleCrop>false</ScaleCrop>
  <HeadingPairs>
    <vt:vector size="4" baseType="variant">
      <vt:variant>
        <vt:lpstr>Tema</vt:lpstr>
      </vt:variant>
      <vt:variant>
        <vt:i4>2</vt:i4>
      </vt:variant>
      <vt:variant>
        <vt:lpstr>Títulos de diapositiva</vt:lpstr>
      </vt:variant>
      <vt:variant>
        <vt:i4>13</vt:i4>
      </vt:variant>
    </vt:vector>
  </HeadingPairs>
  <TitlesOfParts>
    <vt:vector size="15" baseType="lpstr">
      <vt:lpstr>WelcomeDoc</vt:lpstr>
      <vt:lpstr>claro</vt:lpstr>
      <vt:lpstr>PORTABILIDAD NUMERICA LOCAL DESDE LA PERSPECTIVA DEL USUARIO</vt:lpstr>
      <vt:lpstr>MAS DE CINCO LUSTROS ESPERANDO EL CUMPLIMIENTO DE LAS NORMAS SOBRE LA PORTABILIDAD FIJA​</vt:lpstr>
      <vt:lpstr>CLASES DE PORTABILIDAD NUMERICA</vt:lpstr>
      <vt:lpstr>Pago del aporte por conexión</vt:lpstr>
      <vt:lpstr>RESOLUCION 087 DE 1997 “Por medio de la cual se regula en forma integral los servicios de Telefonía Pública Básica Conmutada (TPBC) en Colombia.” </vt:lpstr>
      <vt:lpstr>RESOLUCION 87 DE 1997</vt:lpstr>
      <vt:lpstr>PAISES DE AMERICA LATINA CON PORTABILIDAD NUMERICA</vt:lpstr>
      <vt:lpstr>OTRAS NORMAS NACIONALES</vt:lpstr>
      <vt:lpstr>Derecho del usuario a libre elección de proveedor. (19 de julio de 2006)</vt:lpstr>
      <vt:lpstr>Acuerdos bilaterales y recomendaciones internacionales</vt:lpstr>
      <vt:lpstr>ARGUMENTOS CRT-CRC</vt:lpstr>
      <vt:lpstr>Principales obstáculos</vt:lpstr>
      <vt:lpstr>La PORTABILIDAD NUMERICA  ES UN DERECHO DEL USUARIO  Y es viable desde el punto de vista técnico y económico en términos de equilibrio financiero.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2015-10-13T14:58:38Z</dcterms:created>
  <dcterms:modified xsi:type="dcterms:W3CDTF">2015-10-22T19:25:45Z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