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00" d="100"/>
          <a:sy n="100" d="100"/>
        </p:scale>
        <p:origin x="-174" y="-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E8B9-7BBA-4F44-B196-0BFBEBCCB582}" type="datetimeFigureOut">
              <a:rPr lang="en-US" smtClean="0"/>
              <a:t>10/22/2015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0D194-A50B-47B6-A28E-CEF83A1FEB1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768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E8B9-7BBA-4F44-B196-0BFBEBCCB582}" type="datetimeFigureOut">
              <a:rPr lang="en-US" smtClean="0"/>
              <a:t>10/22/2015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0D194-A50B-47B6-A28E-CEF83A1FEB1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195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E8B9-7BBA-4F44-B196-0BFBEBCCB582}" type="datetimeFigureOut">
              <a:rPr lang="en-US" smtClean="0"/>
              <a:t>10/22/2015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0D194-A50B-47B6-A28E-CEF83A1FEB1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707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E8B9-7BBA-4F44-B196-0BFBEBCCB582}" type="datetimeFigureOut">
              <a:rPr lang="en-US" smtClean="0"/>
              <a:t>10/22/2015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0D194-A50B-47B6-A28E-CEF83A1FEB1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438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E8B9-7BBA-4F44-B196-0BFBEBCCB582}" type="datetimeFigureOut">
              <a:rPr lang="en-US" smtClean="0"/>
              <a:t>10/22/2015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0D194-A50B-47B6-A28E-CEF83A1FEB1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044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E8B9-7BBA-4F44-B196-0BFBEBCCB582}" type="datetimeFigureOut">
              <a:rPr lang="en-US" smtClean="0"/>
              <a:t>10/22/2015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0D194-A50B-47B6-A28E-CEF83A1FEB1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212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E8B9-7BBA-4F44-B196-0BFBEBCCB582}" type="datetimeFigureOut">
              <a:rPr lang="en-US" smtClean="0"/>
              <a:t>10/22/2015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0D194-A50B-47B6-A28E-CEF83A1FEB1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218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E8B9-7BBA-4F44-B196-0BFBEBCCB582}" type="datetimeFigureOut">
              <a:rPr lang="en-US" smtClean="0"/>
              <a:t>10/22/2015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0D194-A50B-47B6-A28E-CEF83A1FEB1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766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E8B9-7BBA-4F44-B196-0BFBEBCCB582}" type="datetimeFigureOut">
              <a:rPr lang="en-US" smtClean="0"/>
              <a:t>10/22/2015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0D194-A50B-47B6-A28E-CEF83A1FEB1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071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E8B9-7BBA-4F44-B196-0BFBEBCCB582}" type="datetimeFigureOut">
              <a:rPr lang="en-US" smtClean="0"/>
              <a:t>10/22/2015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0D194-A50B-47B6-A28E-CEF83A1FEB1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007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E8B9-7BBA-4F44-B196-0BFBEBCCB582}" type="datetimeFigureOut">
              <a:rPr lang="en-US" smtClean="0"/>
              <a:t>10/22/2015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0D194-A50B-47B6-A28E-CEF83A1FEB1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284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90E8B9-7BBA-4F44-B196-0BFBEBCCB582}" type="datetimeFigureOut">
              <a:rPr lang="en-US" smtClean="0"/>
              <a:t>10/22/2015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70D194-A50B-47B6-A28E-CEF83A1FEB1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211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s-CO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Revisión de la experiencia nacional e internacional en materia de portabilidad desde la perspectiva del análisis de impacto regulatorio.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CO" b="1" dirty="0"/>
              <a:t>FORO</a:t>
            </a:r>
            <a:endParaRPr lang="en-US" dirty="0"/>
          </a:p>
          <a:p>
            <a:r>
              <a:rPr lang="es-CO" b="1" i="1" dirty="0"/>
              <a:t>DEBATE DE LA IMPLEMENTACIÓN DE LA PORTABILIDAD FIJA EN COLOMBIA. BENEFICIOS PARA  EL USUARIO Y EL MARCO NORMATIVO VIGENTE</a:t>
            </a:r>
            <a:endParaRPr lang="en-US" dirty="0"/>
          </a:p>
          <a:p>
            <a:pPr algn="r"/>
            <a:endParaRPr lang="es-CO" i="1" dirty="0"/>
          </a:p>
          <a:p>
            <a:pPr algn="r"/>
            <a:r>
              <a:rPr lang="es-CO" dirty="0" smtClean="0"/>
              <a:t>Octubre 15, 2015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705583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 smtClean="0"/>
              <a:t>¿Que es el </a:t>
            </a:r>
            <a:r>
              <a:rPr lang="es-CO" b="1" i="1" dirty="0" smtClean="0"/>
              <a:t>Análisis de Impacto Regulatorio</a:t>
            </a:r>
            <a:r>
              <a:rPr lang="es-CO" b="1" dirty="0" smtClean="0"/>
              <a:t>?</a:t>
            </a:r>
            <a:endParaRPr lang="es-CO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9150" y="1490345"/>
            <a:ext cx="10515600" cy="1283335"/>
          </a:xfrm>
        </p:spPr>
        <p:txBody>
          <a:bodyPr/>
          <a:lstStyle/>
          <a:p>
            <a:pPr marL="0" indent="0">
              <a:buNone/>
            </a:pPr>
            <a:r>
              <a:rPr lang="es-CO" dirty="0" smtClean="0"/>
              <a:t>“</a:t>
            </a:r>
            <a:r>
              <a:rPr lang="es-CO" i="1" dirty="0" smtClean="0"/>
              <a:t>Es el enfoque sistémico para evaluar los efectos positivos y negativos de propuestas de regulación y regulaciones existentes y alternativas no regulatorias</a:t>
            </a:r>
            <a:r>
              <a:rPr lang="es-CO" dirty="0" smtClean="0"/>
              <a:t>” (OCDE)</a:t>
            </a:r>
          </a:p>
          <a:p>
            <a:pPr marL="0" indent="0">
              <a:buNone/>
            </a:pPr>
            <a:endParaRPr lang="es-CO" dirty="0" smtClean="0"/>
          </a:p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endParaRPr lang="es-CO" dirty="0"/>
          </a:p>
        </p:txBody>
      </p:sp>
      <p:pic>
        <p:nvPicPr>
          <p:cNvPr id="1026" name="Picture 2" descr="RIA adoption trend 20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099" y="3091496"/>
            <a:ext cx="5238750" cy="3448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558502" y="6401048"/>
            <a:ext cx="17219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200" b="0" i="1" dirty="0" smtClean="0">
                <a:solidFill>
                  <a:srgbClr val="333333"/>
                </a:solidFill>
                <a:effectLst/>
                <a:latin typeface="Helvetica Neue"/>
              </a:rPr>
              <a:t>Fuente</a:t>
            </a:r>
            <a:r>
              <a:rPr lang="en-US" sz="1200" b="0" i="0" dirty="0" smtClean="0">
                <a:solidFill>
                  <a:srgbClr val="333333"/>
                </a:solidFill>
                <a:effectLst/>
                <a:latin typeface="Helvetica Neue"/>
              </a:rPr>
              <a:t>: OECD (2012).</a:t>
            </a:r>
            <a:endParaRPr lang="en-US" sz="1200" dirty="0"/>
          </a:p>
        </p:txBody>
      </p:sp>
      <p:sp>
        <p:nvSpPr>
          <p:cNvPr id="5" name="Rectangle 4"/>
          <p:cNvSpPr/>
          <p:nvPr/>
        </p:nvSpPr>
        <p:spPr>
          <a:xfrm>
            <a:off x="1097071" y="2906830"/>
            <a:ext cx="495545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b="1" i="0" dirty="0" smtClean="0">
                <a:solidFill>
                  <a:srgbClr val="111111"/>
                </a:solidFill>
                <a:effectLst/>
                <a:latin typeface="Helvetica Neue"/>
              </a:rPr>
              <a:t>Trend in RIA adoption across OECD jurisdictions</a:t>
            </a:r>
            <a:endParaRPr lang="en-US" sz="1600" b="1" i="0" dirty="0">
              <a:solidFill>
                <a:srgbClr val="111111"/>
              </a:solidFill>
              <a:effectLst/>
              <a:latin typeface="Helvetica Neue"/>
            </a:endParaRPr>
          </a:p>
        </p:txBody>
      </p:sp>
      <p:pic>
        <p:nvPicPr>
          <p:cNvPr id="1028" name="Picture 4" descr="http://www.erez-therm.com/admin/Editor/assets/flags/us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8335" y="3076107"/>
            <a:ext cx="644524" cy="644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642859" y="3245384"/>
            <a:ext cx="3011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Circular A4, </a:t>
            </a:r>
            <a:r>
              <a:rPr lang="en-US" dirty="0"/>
              <a:t>W</a:t>
            </a:r>
            <a:r>
              <a:rPr lang="en-US" dirty="0" smtClean="0"/>
              <a:t>hitehouse, 2013</a:t>
            </a:r>
            <a:endParaRPr lang="en-US" dirty="0"/>
          </a:p>
        </p:txBody>
      </p:sp>
      <p:pic>
        <p:nvPicPr>
          <p:cNvPr id="1030" name="Picture 6" descr="http://www.eudebtclock.org/images/flags/eur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8335" y="5237003"/>
            <a:ext cx="571024" cy="571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7569359" y="5337849"/>
            <a:ext cx="39274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Better Regulation Guidelines, EU, 2015*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6825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 smtClean="0"/>
              <a:t>Componentes de </a:t>
            </a:r>
            <a:r>
              <a:rPr lang="es-CO" b="1" i="1" dirty="0" smtClean="0"/>
              <a:t>AIR</a:t>
            </a:r>
            <a:endParaRPr lang="es-CO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9150" y="1490345"/>
            <a:ext cx="10515600" cy="4666615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s-CO" sz="2000" dirty="0" smtClean="0"/>
              <a:t>Definición de un problema y objetivos</a:t>
            </a:r>
          </a:p>
          <a:p>
            <a:pPr marL="514350" indent="-514350">
              <a:buFont typeface="+mj-lt"/>
              <a:buAutoNum type="arabicPeriod"/>
            </a:pPr>
            <a:endParaRPr lang="es-CO" sz="2000" dirty="0" smtClean="0"/>
          </a:p>
          <a:p>
            <a:pPr marL="514350" indent="-514350">
              <a:buFont typeface="+mj-lt"/>
              <a:buAutoNum type="arabicPeriod"/>
            </a:pPr>
            <a:r>
              <a:rPr lang="es-CO" sz="2000" dirty="0" smtClean="0"/>
              <a:t>Identificación de alternativas regulatorias (línea de base)</a:t>
            </a:r>
          </a:p>
          <a:p>
            <a:pPr marL="514350" indent="-514350">
              <a:buFont typeface="+mj-lt"/>
              <a:buAutoNum type="arabicPeriod"/>
            </a:pPr>
            <a:endParaRPr lang="es-CO" sz="2000" dirty="0" smtClean="0"/>
          </a:p>
          <a:p>
            <a:pPr marL="514350" indent="-514350">
              <a:buFont typeface="+mj-lt"/>
              <a:buAutoNum type="arabicPeriod"/>
            </a:pPr>
            <a:r>
              <a:rPr lang="es-CO" sz="2000" dirty="0" smtClean="0"/>
              <a:t>Impacto de la regulación</a:t>
            </a:r>
          </a:p>
          <a:p>
            <a:pPr marL="971550" lvl="1" indent="-514350">
              <a:buFont typeface="+mj-lt"/>
              <a:buAutoNum type="arabicPeriod"/>
            </a:pPr>
            <a:r>
              <a:rPr lang="es-CO" sz="2000" dirty="0" smtClean="0"/>
              <a:t>Análisis cargas administrativas</a:t>
            </a:r>
          </a:p>
          <a:p>
            <a:pPr marL="971550" lvl="1" indent="-514350">
              <a:buFont typeface="+mj-lt"/>
              <a:buAutoNum type="arabicPeriod"/>
            </a:pPr>
            <a:r>
              <a:rPr lang="es-CO" sz="2000" dirty="0" smtClean="0"/>
              <a:t>Análisis de acciones regulatorias</a:t>
            </a:r>
          </a:p>
          <a:p>
            <a:pPr marL="971550" lvl="1" indent="-514350">
              <a:buFont typeface="+mj-lt"/>
              <a:buAutoNum type="arabicPeriod"/>
            </a:pPr>
            <a:r>
              <a:rPr lang="es-CO" sz="2000" dirty="0" smtClean="0"/>
              <a:t>Análisis costos – Beneficio</a:t>
            </a:r>
          </a:p>
          <a:p>
            <a:pPr marL="971550" lvl="1" indent="-514350">
              <a:buFont typeface="+mj-lt"/>
              <a:buAutoNum type="arabicPeriod"/>
            </a:pPr>
            <a:endParaRPr lang="es-CO" sz="2000" dirty="0"/>
          </a:p>
          <a:p>
            <a:pPr marL="514350" indent="-514350">
              <a:buFont typeface="+mj-lt"/>
              <a:buAutoNum type="arabicPeriod"/>
            </a:pPr>
            <a:r>
              <a:rPr lang="es-CO" sz="2000" dirty="0" smtClean="0"/>
              <a:t>Cumplimiento y aplicación</a:t>
            </a:r>
          </a:p>
          <a:p>
            <a:pPr marL="514350" indent="-514350">
              <a:buFont typeface="+mj-lt"/>
              <a:buAutoNum type="arabicPeriod"/>
            </a:pPr>
            <a:endParaRPr lang="es-CO" sz="2000" dirty="0" smtClean="0"/>
          </a:p>
          <a:p>
            <a:pPr marL="514350" indent="-514350">
              <a:buFont typeface="+mj-lt"/>
              <a:buAutoNum type="arabicPeriod"/>
            </a:pPr>
            <a:r>
              <a:rPr lang="es-CO" sz="2000" dirty="0" smtClean="0"/>
              <a:t>Consulta pública</a:t>
            </a:r>
            <a:endParaRPr lang="es-CO" sz="2000" dirty="0"/>
          </a:p>
          <a:p>
            <a:pPr marL="514350" indent="-514350">
              <a:buFont typeface="+mj-lt"/>
              <a:buAutoNum type="arabicPeriod"/>
            </a:pPr>
            <a:endParaRPr lang="es-CO" sz="2000" dirty="0" smtClean="0"/>
          </a:p>
          <a:p>
            <a:pPr marL="514350" indent="-514350">
              <a:buFont typeface="+mj-lt"/>
              <a:buAutoNum type="arabicPeriod"/>
            </a:pPr>
            <a:endParaRPr lang="es-CO" sz="2000" dirty="0" smtClean="0"/>
          </a:p>
          <a:p>
            <a:pPr marL="0" indent="0">
              <a:buNone/>
            </a:pPr>
            <a:endParaRPr lang="es-CO" sz="2000" dirty="0"/>
          </a:p>
          <a:p>
            <a:pPr marL="0" indent="0">
              <a:buNone/>
            </a:pPr>
            <a:endParaRPr lang="es-CO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7299960" y="2025968"/>
            <a:ext cx="431292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200" dirty="0" smtClean="0"/>
              <a:t>CRC es de las pocas entidades actualmente en Colombia cuyas actuaciones se aproximan mas a la aplicación de AIR</a:t>
            </a:r>
            <a:endParaRPr lang="es-CO" sz="3200" dirty="0"/>
          </a:p>
        </p:txBody>
      </p:sp>
    </p:spTree>
    <p:extLst>
      <p:ext uri="{BB962C8B-B14F-4D97-AF65-F5344CB8AC3E}">
        <p14:creationId xmlns:p14="http://schemas.microsoft.com/office/powerpoint/2010/main" val="1822252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 smtClean="0"/>
              <a:t>La ley de portabilidad exige análisis de impacto, aunque en un sentido limitado</a:t>
            </a:r>
            <a:endParaRPr lang="es-CO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Ley 1245, 2008</a:t>
            </a:r>
          </a:p>
          <a:p>
            <a:pPr marL="0" indent="0">
              <a:buNone/>
            </a:pPr>
            <a:r>
              <a:rPr lang="es-ES" dirty="0" smtClean="0"/>
              <a:t>Para </a:t>
            </a:r>
            <a:r>
              <a:rPr lang="es-ES" dirty="0"/>
              <a:t>el caso del servicio de telefonía fija dispuso que la obligación de la implementación de la portabilidad está sujeta a la determinación previa, por parte de la CRC, de su viabilidad técnica y económica, </a:t>
            </a:r>
            <a:r>
              <a:rPr lang="es-ES" b="1" dirty="0"/>
              <a:t>en términos de equilibrio </a:t>
            </a:r>
            <a:r>
              <a:rPr lang="es-ES" b="1" dirty="0" smtClean="0"/>
              <a:t>financiero</a:t>
            </a:r>
            <a:r>
              <a:rPr lang="es-ES" dirty="0" smtClean="0"/>
              <a:t>.</a:t>
            </a:r>
          </a:p>
          <a:p>
            <a:r>
              <a:rPr lang="es-ES" dirty="0" smtClean="0"/>
              <a:t>La CRC ha interpretado que un VPN social es sinónimo de equilibrio financiero</a:t>
            </a:r>
            <a:endParaRPr lang="es-ES" dirty="0"/>
          </a:p>
          <a:p>
            <a:endParaRPr lang="es-ES" dirty="0" smtClean="0"/>
          </a:p>
          <a:p>
            <a:r>
              <a:rPr lang="es-ES" dirty="0" smtClean="0"/>
              <a:t>AIR es más amplio, habla de que los beneficios superen los costos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436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1080" y="227965"/>
            <a:ext cx="10515600" cy="1325563"/>
          </a:xfrm>
        </p:spPr>
        <p:txBody>
          <a:bodyPr/>
          <a:lstStyle/>
          <a:p>
            <a:r>
              <a:rPr lang="es-CO" b="1" dirty="0" smtClean="0"/>
              <a:t>La experiencia Internacional es numerosa</a:t>
            </a:r>
            <a:endParaRPr lang="es-CO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928" y="1075373"/>
            <a:ext cx="6262730" cy="45739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8880" y="4197826"/>
            <a:ext cx="5782311" cy="231171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705470" y="6509543"/>
            <a:ext cx="16809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200" b="0" i="1" dirty="0" smtClean="0">
                <a:solidFill>
                  <a:srgbClr val="333333"/>
                </a:solidFill>
                <a:effectLst/>
                <a:latin typeface="Helvetica Neue"/>
              </a:rPr>
              <a:t>Fuente: </a:t>
            </a:r>
            <a:r>
              <a:rPr lang="en-US" sz="1200" b="0" i="0" dirty="0" smtClean="0">
                <a:solidFill>
                  <a:srgbClr val="333333"/>
                </a:solidFill>
                <a:effectLst/>
                <a:latin typeface="Helvetica Neue"/>
              </a:rPr>
              <a:t>Lyons (2006).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896529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1080" y="227965"/>
            <a:ext cx="10515600" cy="1325563"/>
          </a:xfrm>
        </p:spPr>
        <p:txBody>
          <a:bodyPr/>
          <a:lstStyle/>
          <a:p>
            <a:r>
              <a:rPr lang="es-CO" b="1" dirty="0" smtClean="0"/>
              <a:t>En materia nacional tenemos 2 trabajos</a:t>
            </a:r>
            <a:endParaRPr lang="es-CO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6605" y="1890712"/>
            <a:ext cx="4410075" cy="353377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011683" y="1553528"/>
            <a:ext cx="6399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333333"/>
                </a:solidFill>
                <a:effectLst/>
                <a:latin typeface="Helvetica Neue"/>
              </a:rPr>
              <a:t>2014</a:t>
            </a:r>
            <a:endParaRPr lang="en-US" sz="16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845" y="1890712"/>
            <a:ext cx="3486150" cy="39243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290843" y="1552158"/>
            <a:ext cx="6399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333333"/>
                </a:solidFill>
                <a:effectLst/>
                <a:latin typeface="Helvetica Neue"/>
              </a:rPr>
              <a:t>2009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498942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1080" y="227965"/>
            <a:ext cx="10515600" cy="1325563"/>
          </a:xfrm>
        </p:spPr>
        <p:txBody>
          <a:bodyPr/>
          <a:lstStyle/>
          <a:p>
            <a:r>
              <a:rPr lang="es-CO" b="1" dirty="0" smtClean="0"/>
              <a:t>Experiencia internacional desde la perspectiva </a:t>
            </a:r>
            <a:r>
              <a:rPr lang="es-CO" b="1" i="1" dirty="0" smtClean="0"/>
              <a:t>AIR</a:t>
            </a:r>
            <a:endParaRPr lang="es-CO" b="1" i="1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270510" y="1553528"/>
            <a:ext cx="6846570" cy="4666615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s-CO" sz="2000" dirty="0" smtClean="0"/>
              <a:t>Definición de un problema y objetivos</a:t>
            </a:r>
          </a:p>
          <a:p>
            <a:pPr marL="514350" indent="-514350">
              <a:buFont typeface="+mj-lt"/>
              <a:buAutoNum type="arabicPeriod"/>
            </a:pPr>
            <a:endParaRPr lang="es-CO" sz="2000" dirty="0" smtClean="0"/>
          </a:p>
          <a:p>
            <a:pPr marL="514350" indent="-514350">
              <a:buFont typeface="+mj-lt"/>
              <a:buAutoNum type="arabicPeriod"/>
            </a:pPr>
            <a:r>
              <a:rPr lang="es-CO" sz="2000" dirty="0" smtClean="0"/>
              <a:t>Identificación de alternativas regulatorias (línea de base)</a:t>
            </a:r>
          </a:p>
          <a:p>
            <a:pPr marL="514350" indent="-514350">
              <a:buFont typeface="+mj-lt"/>
              <a:buAutoNum type="arabicPeriod"/>
            </a:pPr>
            <a:endParaRPr lang="es-CO" sz="2000" dirty="0" smtClean="0"/>
          </a:p>
          <a:p>
            <a:pPr marL="514350" indent="-514350">
              <a:buFont typeface="+mj-lt"/>
              <a:buAutoNum type="arabicPeriod"/>
            </a:pPr>
            <a:r>
              <a:rPr lang="es-CO" sz="2000" dirty="0" smtClean="0"/>
              <a:t>Impacto de la regulación</a:t>
            </a:r>
          </a:p>
          <a:p>
            <a:pPr marL="971550" lvl="1" indent="-514350">
              <a:buFont typeface="+mj-lt"/>
              <a:buAutoNum type="arabicPeriod"/>
            </a:pPr>
            <a:r>
              <a:rPr lang="es-CO" sz="2000" dirty="0" smtClean="0"/>
              <a:t>Análisis cargas administrativas</a:t>
            </a:r>
          </a:p>
          <a:p>
            <a:pPr marL="971550" lvl="1" indent="-514350">
              <a:buFont typeface="+mj-lt"/>
              <a:buAutoNum type="arabicPeriod"/>
            </a:pPr>
            <a:r>
              <a:rPr lang="es-CO" sz="2000" dirty="0" smtClean="0"/>
              <a:t>Análisis de acciones regulatorias</a:t>
            </a:r>
          </a:p>
          <a:p>
            <a:pPr marL="971550" lvl="1" indent="-514350">
              <a:buFont typeface="+mj-lt"/>
              <a:buAutoNum type="arabicPeriod"/>
            </a:pPr>
            <a:r>
              <a:rPr lang="es-CO" sz="2000" dirty="0" smtClean="0"/>
              <a:t>Análisis costos – Beneficio</a:t>
            </a:r>
          </a:p>
          <a:p>
            <a:pPr marL="971550" lvl="1" indent="-514350">
              <a:buFont typeface="+mj-lt"/>
              <a:buAutoNum type="arabicPeriod"/>
            </a:pPr>
            <a:endParaRPr lang="es-CO" sz="2000" dirty="0"/>
          </a:p>
          <a:p>
            <a:pPr marL="514350" indent="-514350">
              <a:buFont typeface="+mj-lt"/>
              <a:buAutoNum type="arabicPeriod"/>
            </a:pPr>
            <a:r>
              <a:rPr lang="es-CO" sz="2000" dirty="0" smtClean="0"/>
              <a:t>Cumplimiento y aplicación</a:t>
            </a:r>
          </a:p>
          <a:p>
            <a:pPr marL="514350" indent="-514350">
              <a:buFont typeface="+mj-lt"/>
              <a:buAutoNum type="arabicPeriod"/>
            </a:pPr>
            <a:endParaRPr lang="es-CO" sz="2000" dirty="0" smtClean="0"/>
          </a:p>
          <a:p>
            <a:pPr marL="514350" indent="-514350">
              <a:buFont typeface="+mj-lt"/>
              <a:buAutoNum type="arabicPeriod"/>
            </a:pPr>
            <a:r>
              <a:rPr lang="es-CO" sz="2000" dirty="0" smtClean="0"/>
              <a:t>Consulta pública</a:t>
            </a:r>
            <a:endParaRPr lang="es-CO" sz="2000" dirty="0"/>
          </a:p>
          <a:p>
            <a:pPr marL="514350" indent="-514350">
              <a:buFont typeface="+mj-lt"/>
              <a:buAutoNum type="arabicPeriod"/>
            </a:pPr>
            <a:endParaRPr lang="es-CO" sz="2000" dirty="0" smtClean="0"/>
          </a:p>
          <a:p>
            <a:pPr marL="514350" indent="-514350">
              <a:buFont typeface="+mj-lt"/>
              <a:buAutoNum type="arabicPeriod"/>
            </a:pPr>
            <a:endParaRPr lang="es-CO" sz="2000" dirty="0" smtClean="0"/>
          </a:p>
          <a:p>
            <a:pPr marL="0" indent="0">
              <a:buNone/>
            </a:pPr>
            <a:endParaRPr lang="es-CO" sz="2000" dirty="0"/>
          </a:p>
          <a:p>
            <a:pPr marL="0" indent="0">
              <a:buNone/>
            </a:pPr>
            <a:endParaRPr lang="es-CO" sz="2000" dirty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6873240" y="1324928"/>
            <a:ext cx="5074920" cy="4666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es-CO" sz="2000" dirty="0" smtClean="0"/>
              <a:t>Problema de “Costos de cambio” y competencia</a:t>
            </a:r>
          </a:p>
          <a:p>
            <a:pPr marL="514350" indent="-514350">
              <a:buFont typeface="+mj-lt"/>
              <a:buAutoNum type="arabicPeriod"/>
            </a:pPr>
            <a:endParaRPr lang="es-CO" sz="2000" dirty="0" smtClean="0"/>
          </a:p>
          <a:p>
            <a:pPr marL="514350" indent="-514350">
              <a:buFont typeface="+mj-lt"/>
              <a:buAutoNum type="arabicPeriod"/>
            </a:pPr>
            <a:r>
              <a:rPr lang="es-CO" sz="2000" dirty="0" smtClean="0"/>
              <a:t>Evaluación de modelos (CF vs. ACQ vs…)</a:t>
            </a:r>
          </a:p>
          <a:p>
            <a:pPr marL="514350" indent="-514350">
              <a:buFont typeface="+mj-lt"/>
              <a:buAutoNum type="arabicPeriod"/>
            </a:pPr>
            <a:endParaRPr lang="es-CO" sz="2000" dirty="0" smtClean="0"/>
          </a:p>
          <a:p>
            <a:pPr marL="514350" indent="-514350">
              <a:buFont typeface="+mj-lt"/>
              <a:buAutoNum type="arabicPeriod"/>
            </a:pPr>
            <a:r>
              <a:rPr lang="es-CO" sz="2000" dirty="0" smtClean="0"/>
              <a:t>Impacto de la regulación</a:t>
            </a:r>
          </a:p>
          <a:p>
            <a:pPr marL="971550" lvl="1" indent="-514350">
              <a:buFont typeface="+mj-lt"/>
              <a:buAutoNum type="arabicPeriod"/>
            </a:pPr>
            <a:r>
              <a:rPr lang="es-CO" sz="2000" dirty="0" smtClean="0"/>
              <a:t>Atado a los modelos</a:t>
            </a:r>
          </a:p>
          <a:p>
            <a:pPr marL="971550" lvl="1" indent="-514350">
              <a:buFont typeface="+mj-lt"/>
              <a:buAutoNum type="arabicPeriod"/>
            </a:pPr>
            <a:r>
              <a:rPr lang="es-CO" sz="2000" dirty="0" smtClean="0"/>
              <a:t>Cronogramas, regulación</a:t>
            </a:r>
          </a:p>
          <a:p>
            <a:pPr marL="971550" lvl="1" indent="-514350">
              <a:buFont typeface="+mj-lt"/>
              <a:buAutoNum type="arabicPeriod"/>
            </a:pPr>
            <a:r>
              <a:rPr lang="es-CO" sz="2000" dirty="0" smtClean="0"/>
              <a:t>Análisis CB mayoría de casos (valoración </a:t>
            </a:r>
            <a:r>
              <a:rPr lang="es-CO" sz="2000" dirty="0" err="1" smtClean="0"/>
              <a:t>contigente</a:t>
            </a:r>
            <a:r>
              <a:rPr lang="es-CO" sz="2000" dirty="0" smtClean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s-CO" sz="2000" dirty="0" smtClean="0"/>
              <a:t>Cumplimiento y aplicación</a:t>
            </a:r>
          </a:p>
          <a:p>
            <a:pPr marL="514350" indent="-514350">
              <a:buFont typeface="+mj-lt"/>
              <a:buAutoNum type="arabicPeriod"/>
            </a:pPr>
            <a:endParaRPr lang="es-CO" sz="2000" dirty="0" smtClean="0"/>
          </a:p>
          <a:p>
            <a:pPr marL="514350" indent="-514350">
              <a:buFont typeface="+mj-lt"/>
              <a:buAutoNum type="arabicPeriod"/>
            </a:pPr>
            <a:r>
              <a:rPr lang="es-CO" sz="2000" dirty="0" smtClean="0"/>
              <a:t>Consulta pública</a:t>
            </a:r>
          </a:p>
          <a:p>
            <a:pPr marL="514350" indent="-514350">
              <a:buFont typeface="+mj-lt"/>
              <a:buAutoNum type="arabicPeriod"/>
            </a:pPr>
            <a:endParaRPr lang="es-CO" sz="2000" dirty="0" smtClean="0"/>
          </a:p>
          <a:p>
            <a:pPr marL="514350" indent="-514350">
              <a:buFont typeface="+mj-lt"/>
              <a:buAutoNum type="arabicPeriod"/>
            </a:pPr>
            <a:endParaRPr lang="es-CO" sz="20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s-CO" sz="20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s-CO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7269480" y="1936751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ym typeface="Wingdings" panose="05000000000000000000" pitchFamily="2" charset="2"/>
              </a:rPr>
              <a:t>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269480" y="2689306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ym typeface="Wingdings" panose="05000000000000000000" pitchFamily="2" charset="2"/>
              </a:rPr>
              <a:t>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454640" y="3517503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ym typeface="Wingdings" panose="05000000000000000000" pitchFamily="2" charset="2"/>
              </a:rPr>
              <a:t>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0454640" y="3886835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ym typeface="Wingdings" panose="05000000000000000000" pitchFamily="2" charset="2"/>
              </a:rPr>
              <a:t>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0454640" y="4569857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ym typeface="Wingdings" panose="05000000000000000000" pitchFamily="2" charset="2"/>
              </a:rPr>
              <a:t>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7010400" y="5152549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ym typeface="Wingdings" panose="05000000000000000000" pitchFamily="2" charset="2"/>
              </a:rPr>
              <a:t>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7086600" y="5991543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ym typeface="Wingdings" panose="05000000000000000000" pitchFamily="2" charset="2"/>
              </a:rPr>
              <a:t>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797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1080" y="227965"/>
            <a:ext cx="10515600" cy="1325563"/>
          </a:xfrm>
        </p:spPr>
        <p:txBody>
          <a:bodyPr/>
          <a:lstStyle/>
          <a:p>
            <a:r>
              <a:rPr lang="es-CO" b="1" dirty="0" smtClean="0"/>
              <a:t>Alguna regularidades de la experiencia </a:t>
            </a:r>
            <a:r>
              <a:rPr lang="es-CO" b="1" dirty="0" err="1" smtClean="0"/>
              <a:t>int</a:t>
            </a:r>
            <a:r>
              <a:rPr lang="es-CO" b="1" dirty="0" smtClean="0"/>
              <a:t>.</a:t>
            </a:r>
            <a:endParaRPr lang="es-CO" b="1" i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" y="1362075"/>
            <a:ext cx="6134100" cy="39814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8880" y="1362075"/>
            <a:ext cx="5514975" cy="4238625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8250306" y="5600700"/>
            <a:ext cx="189026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200" b="0" i="1" dirty="0" smtClean="0">
                <a:solidFill>
                  <a:srgbClr val="333333"/>
                </a:solidFill>
                <a:effectLst/>
                <a:latin typeface="Helvetica Neue"/>
              </a:rPr>
              <a:t>Fuente: </a:t>
            </a:r>
            <a:r>
              <a:rPr lang="en-US" sz="1200" b="0" i="0" dirty="0" err="1" smtClean="0">
                <a:solidFill>
                  <a:srgbClr val="333333"/>
                </a:solidFill>
                <a:effectLst/>
                <a:latin typeface="Helvetica Neue"/>
              </a:rPr>
              <a:t>Arnaudin</a:t>
            </a:r>
            <a:r>
              <a:rPr lang="en-US" sz="1200" b="0" i="0" dirty="0" smtClean="0">
                <a:solidFill>
                  <a:srgbClr val="333333"/>
                </a:solidFill>
                <a:effectLst/>
                <a:latin typeface="Helvetica Neue"/>
              </a:rPr>
              <a:t> (2010).</a:t>
            </a:r>
            <a:endParaRPr 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417094" y="5446066"/>
            <a:ext cx="51013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/>
              <a:t>En la mayoría de casos se utiliza el método de valoración contingente ya que el “bien” portabilidad no es un bien de mercado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776865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510" y="227965"/>
            <a:ext cx="11677650" cy="1325563"/>
          </a:xfrm>
        </p:spPr>
        <p:txBody>
          <a:bodyPr/>
          <a:lstStyle/>
          <a:p>
            <a:r>
              <a:rPr lang="es-CO" b="1" dirty="0" smtClean="0"/>
              <a:t>Experiencia nacional (2009) desde la perspectiva </a:t>
            </a:r>
            <a:r>
              <a:rPr lang="es-CO" b="1" i="1" dirty="0" smtClean="0"/>
              <a:t>AIR</a:t>
            </a:r>
            <a:endParaRPr lang="es-CO" b="1" i="1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270510" y="1553528"/>
            <a:ext cx="6846570" cy="4666615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s-CO" sz="2000" dirty="0" smtClean="0"/>
              <a:t>Definición de un problema y objetivos</a:t>
            </a:r>
          </a:p>
          <a:p>
            <a:pPr marL="514350" indent="-514350">
              <a:buFont typeface="+mj-lt"/>
              <a:buAutoNum type="arabicPeriod"/>
            </a:pPr>
            <a:endParaRPr lang="es-CO" sz="2000" dirty="0" smtClean="0"/>
          </a:p>
          <a:p>
            <a:pPr marL="514350" indent="-514350">
              <a:buFont typeface="+mj-lt"/>
              <a:buAutoNum type="arabicPeriod"/>
            </a:pPr>
            <a:r>
              <a:rPr lang="es-CO" sz="2000" dirty="0" smtClean="0"/>
              <a:t>Identificación de alternativas regulatorias (línea de base)</a:t>
            </a:r>
          </a:p>
          <a:p>
            <a:pPr marL="514350" indent="-514350">
              <a:buFont typeface="+mj-lt"/>
              <a:buAutoNum type="arabicPeriod"/>
            </a:pPr>
            <a:endParaRPr lang="es-CO" sz="2000" dirty="0" smtClean="0"/>
          </a:p>
          <a:p>
            <a:pPr marL="514350" indent="-514350">
              <a:buFont typeface="+mj-lt"/>
              <a:buAutoNum type="arabicPeriod"/>
            </a:pPr>
            <a:r>
              <a:rPr lang="es-CO" sz="2000" dirty="0" smtClean="0"/>
              <a:t>Impacto de la regulación</a:t>
            </a:r>
          </a:p>
          <a:p>
            <a:pPr marL="971550" lvl="1" indent="-514350">
              <a:buFont typeface="+mj-lt"/>
              <a:buAutoNum type="arabicPeriod"/>
            </a:pPr>
            <a:r>
              <a:rPr lang="es-CO" sz="2000" dirty="0" smtClean="0"/>
              <a:t>Análisis cargas administrativas</a:t>
            </a:r>
          </a:p>
          <a:p>
            <a:pPr marL="971550" lvl="1" indent="-514350">
              <a:buFont typeface="+mj-lt"/>
              <a:buAutoNum type="arabicPeriod"/>
            </a:pPr>
            <a:r>
              <a:rPr lang="es-CO" sz="2000" dirty="0" smtClean="0"/>
              <a:t>Análisis de acciones regulatorias</a:t>
            </a:r>
          </a:p>
          <a:p>
            <a:pPr marL="971550" lvl="1" indent="-514350">
              <a:buFont typeface="+mj-lt"/>
              <a:buAutoNum type="arabicPeriod"/>
            </a:pPr>
            <a:r>
              <a:rPr lang="es-CO" sz="2000" dirty="0" smtClean="0"/>
              <a:t>Análisis costos – Beneficio</a:t>
            </a:r>
          </a:p>
          <a:p>
            <a:pPr marL="971550" lvl="1" indent="-514350">
              <a:buFont typeface="+mj-lt"/>
              <a:buAutoNum type="arabicPeriod"/>
            </a:pPr>
            <a:endParaRPr lang="es-CO" sz="2000" dirty="0"/>
          </a:p>
          <a:p>
            <a:pPr marL="514350" indent="-514350">
              <a:buFont typeface="+mj-lt"/>
              <a:buAutoNum type="arabicPeriod"/>
            </a:pPr>
            <a:r>
              <a:rPr lang="es-CO" sz="2000" dirty="0" smtClean="0"/>
              <a:t>Cumplimiento y aplicación</a:t>
            </a:r>
          </a:p>
          <a:p>
            <a:pPr marL="514350" indent="-514350">
              <a:buFont typeface="+mj-lt"/>
              <a:buAutoNum type="arabicPeriod"/>
            </a:pPr>
            <a:endParaRPr lang="es-CO" sz="2000" dirty="0" smtClean="0"/>
          </a:p>
          <a:p>
            <a:pPr marL="514350" indent="-514350">
              <a:buFont typeface="+mj-lt"/>
              <a:buAutoNum type="arabicPeriod"/>
            </a:pPr>
            <a:r>
              <a:rPr lang="es-CO" sz="2000" dirty="0" smtClean="0"/>
              <a:t>Consulta pública</a:t>
            </a:r>
            <a:endParaRPr lang="es-CO" sz="2000" dirty="0"/>
          </a:p>
          <a:p>
            <a:pPr marL="514350" indent="-514350">
              <a:buFont typeface="+mj-lt"/>
              <a:buAutoNum type="arabicPeriod"/>
            </a:pPr>
            <a:endParaRPr lang="es-CO" sz="2000" dirty="0" smtClean="0"/>
          </a:p>
          <a:p>
            <a:pPr marL="514350" indent="-514350">
              <a:buFont typeface="+mj-lt"/>
              <a:buAutoNum type="arabicPeriod"/>
            </a:pPr>
            <a:endParaRPr lang="es-CO" sz="2000" dirty="0" smtClean="0"/>
          </a:p>
          <a:p>
            <a:pPr marL="0" indent="0">
              <a:buNone/>
            </a:pPr>
            <a:endParaRPr lang="es-CO" sz="2000" dirty="0"/>
          </a:p>
          <a:p>
            <a:pPr marL="0" indent="0">
              <a:buNone/>
            </a:pPr>
            <a:endParaRPr lang="es-CO" sz="2000" dirty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6873240" y="1324928"/>
            <a:ext cx="5074920" cy="4666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es-CO" sz="2000" dirty="0" smtClean="0"/>
              <a:t>Problema de “Costos de cambio” y competencia</a:t>
            </a:r>
          </a:p>
          <a:p>
            <a:pPr marL="514350" indent="-514350">
              <a:buFont typeface="+mj-lt"/>
              <a:buAutoNum type="arabicPeriod"/>
            </a:pPr>
            <a:endParaRPr lang="es-CO" sz="2000" dirty="0" smtClean="0"/>
          </a:p>
          <a:p>
            <a:pPr marL="514350" indent="-514350">
              <a:buFont typeface="+mj-lt"/>
              <a:buAutoNum type="arabicPeriod"/>
            </a:pPr>
            <a:r>
              <a:rPr lang="es-CO" sz="2000" dirty="0" smtClean="0"/>
              <a:t>Evaluación de modelos (CF vs. ACQ vs…)</a:t>
            </a:r>
          </a:p>
          <a:p>
            <a:pPr marL="514350" indent="-514350">
              <a:buFont typeface="+mj-lt"/>
              <a:buAutoNum type="arabicPeriod"/>
            </a:pPr>
            <a:endParaRPr lang="es-CO" sz="2000" dirty="0" smtClean="0"/>
          </a:p>
          <a:p>
            <a:pPr marL="514350" indent="-514350">
              <a:buFont typeface="+mj-lt"/>
              <a:buAutoNum type="arabicPeriod"/>
            </a:pPr>
            <a:r>
              <a:rPr lang="es-CO" sz="2000" dirty="0" smtClean="0"/>
              <a:t>Impacto de la regulación</a:t>
            </a:r>
          </a:p>
          <a:p>
            <a:pPr marL="971550" lvl="1" indent="-514350">
              <a:buFont typeface="+mj-lt"/>
              <a:buAutoNum type="arabicPeriod"/>
            </a:pPr>
            <a:r>
              <a:rPr lang="es-CO" sz="2000" dirty="0" smtClean="0"/>
              <a:t>Atado a los modelos</a:t>
            </a:r>
          </a:p>
          <a:p>
            <a:pPr marL="971550" lvl="1" indent="-514350">
              <a:buFont typeface="+mj-lt"/>
              <a:buAutoNum type="arabicPeriod"/>
            </a:pPr>
            <a:r>
              <a:rPr lang="es-CO" sz="2000" dirty="0" smtClean="0"/>
              <a:t>Cronogramas, regulación</a:t>
            </a:r>
          </a:p>
          <a:p>
            <a:pPr marL="971550" lvl="1" indent="-514350">
              <a:buFont typeface="+mj-lt"/>
              <a:buAutoNum type="arabicPeriod"/>
            </a:pPr>
            <a:r>
              <a:rPr lang="es-CO" sz="2000" dirty="0" smtClean="0"/>
              <a:t>Análisis CB mayoría de casos (valoración </a:t>
            </a:r>
            <a:r>
              <a:rPr lang="es-CO" sz="2000" dirty="0" err="1" smtClean="0"/>
              <a:t>contigente</a:t>
            </a:r>
            <a:r>
              <a:rPr lang="es-CO" sz="2000" dirty="0" smtClean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s-CO" sz="2000" dirty="0" smtClean="0"/>
              <a:t>Cumplimiento y aplicación</a:t>
            </a:r>
          </a:p>
          <a:p>
            <a:pPr marL="514350" indent="-514350">
              <a:buFont typeface="+mj-lt"/>
              <a:buAutoNum type="arabicPeriod"/>
            </a:pPr>
            <a:endParaRPr lang="es-CO" sz="2000" dirty="0" smtClean="0"/>
          </a:p>
          <a:p>
            <a:pPr marL="514350" indent="-514350">
              <a:buFont typeface="+mj-lt"/>
              <a:buAutoNum type="arabicPeriod"/>
            </a:pPr>
            <a:r>
              <a:rPr lang="es-CO" sz="2000" dirty="0" smtClean="0"/>
              <a:t>Consulta pública</a:t>
            </a:r>
          </a:p>
          <a:p>
            <a:pPr marL="514350" indent="-514350">
              <a:buFont typeface="+mj-lt"/>
              <a:buAutoNum type="arabicPeriod"/>
            </a:pPr>
            <a:endParaRPr lang="es-CO" sz="2000" dirty="0" smtClean="0"/>
          </a:p>
          <a:p>
            <a:pPr marL="514350" indent="-514350">
              <a:buFont typeface="+mj-lt"/>
              <a:buAutoNum type="arabicPeriod"/>
            </a:pPr>
            <a:endParaRPr lang="es-CO" sz="20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s-CO" sz="20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s-CO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7269480" y="1936751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ym typeface="Wingdings" panose="05000000000000000000" pitchFamily="2" charset="2"/>
              </a:rPr>
              <a:t>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269480" y="2689306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ym typeface="Wingdings" panose="05000000000000000000" pitchFamily="2" charset="2"/>
              </a:rPr>
              <a:t>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454640" y="3517503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ym typeface="Wingdings" panose="05000000000000000000" pitchFamily="2" charset="2"/>
              </a:rPr>
              <a:t>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0454640" y="3886835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ym typeface="Wingdings" panose="05000000000000000000" pitchFamily="2" charset="2"/>
              </a:rPr>
              <a:t>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0454640" y="4569857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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86600" y="5991543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ym typeface="Wingdings" panose="05000000000000000000" pitchFamily="2" charset="2"/>
              </a:rPr>
              <a:t></a:t>
            </a:r>
            <a:endParaRPr lang="en-US" dirty="0"/>
          </a:p>
        </p:txBody>
      </p:sp>
      <p:cxnSp>
        <p:nvCxnSpPr>
          <p:cNvPr id="5" name="Straight Arrow Connector 4"/>
          <p:cNvCxnSpPr>
            <a:stCxn id="15" idx="2"/>
          </p:cNvCxnSpPr>
          <p:nvPr/>
        </p:nvCxnSpPr>
        <p:spPr>
          <a:xfrm flipH="1">
            <a:off x="11133221" y="4939189"/>
            <a:ext cx="7219" cy="69159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9063789" y="5644178"/>
            <a:ext cx="30977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 smtClean="0">
                <a:solidFill>
                  <a:srgbClr val="FF0000"/>
                </a:solidFill>
              </a:rPr>
              <a:t>Mezcló Costos y beneficios de PNM y PNF</a:t>
            </a:r>
          </a:p>
          <a:p>
            <a:pPr algn="ctr"/>
            <a:r>
              <a:rPr lang="es-CO" dirty="0" smtClean="0">
                <a:solidFill>
                  <a:srgbClr val="FF0000"/>
                </a:solidFill>
              </a:rPr>
              <a:t>No hizo valoración contingente propia</a:t>
            </a:r>
            <a:endParaRPr lang="es-CO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0414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510" y="227965"/>
            <a:ext cx="11677650" cy="1325563"/>
          </a:xfrm>
        </p:spPr>
        <p:txBody>
          <a:bodyPr/>
          <a:lstStyle/>
          <a:p>
            <a:r>
              <a:rPr lang="es-CO" b="1" dirty="0" smtClean="0"/>
              <a:t>Experiencia nacional (2009) desde la perspectiva </a:t>
            </a:r>
            <a:r>
              <a:rPr lang="es-CO" b="1" i="1" dirty="0" smtClean="0"/>
              <a:t>AIR</a:t>
            </a:r>
            <a:endParaRPr lang="es-CO" b="1" i="1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270510" y="1553528"/>
            <a:ext cx="6846570" cy="4666615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s-CO" sz="2000" dirty="0" smtClean="0"/>
              <a:t>Definición de un problema y objetivos</a:t>
            </a:r>
          </a:p>
          <a:p>
            <a:pPr marL="514350" indent="-514350">
              <a:buFont typeface="+mj-lt"/>
              <a:buAutoNum type="arabicPeriod"/>
            </a:pPr>
            <a:endParaRPr lang="es-CO" sz="2000" dirty="0" smtClean="0"/>
          </a:p>
          <a:p>
            <a:pPr marL="514350" indent="-514350">
              <a:buFont typeface="+mj-lt"/>
              <a:buAutoNum type="arabicPeriod"/>
            </a:pPr>
            <a:r>
              <a:rPr lang="es-CO" sz="2000" dirty="0" smtClean="0"/>
              <a:t>Identificación de alternativas regulatorias (línea de base)</a:t>
            </a:r>
          </a:p>
          <a:p>
            <a:pPr marL="514350" indent="-514350">
              <a:buFont typeface="+mj-lt"/>
              <a:buAutoNum type="arabicPeriod"/>
            </a:pPr>
            <a:endParaRPr lang="es-CO" sz="2000" dirty="0" smtClean="0"/>
          </a:p>
          <a:p>
            <a:pPr marL="514350" indent="-514350">
              <a:buFont typeface="+mj-lt"/>
              <a:buAutoNum type="arabicPeriod"/>
            </a:pPr>
            <a:r>
              <a:rPr lang="es-CO" sz="2000" dirty="0" smtClean="0"/>
              <a:t>Impacto de la regulación</a:t>
            </a:r>
          </a:p>
          <a:p>
            <a:pPr marL="971550" lvl="1" indent="-514350">
              <a:buFont typeface="+mj-lt"/>
              <a:buAutoNum type="arabicPeriod"/>
            </a:pPr>
            <a:r>
              <a:rPr lang="es-CO" sz="2000" dirty="0" smtClean="0"/>
              <a:t>Análisis cargas administrativas</a:t>
            </a:r>
          </a:p>
          <a:p>
            <a:pPr marL="971550" lvl="1" indent="-514350">
              <a:buFont typeface="+mj-lt"/>
              <a:buAutoNum type="arabicPeriod"/>
            </a:pPr>
            <a:r>
              <a:rPr lang="es-CO" sz="2000" dirty="0" smtClean="0"/>
              <a:t>Análisis de acciones regulatorias</a:t>
            </a:r>
          </a:p>
          <a:p>
            <a:pPr marL="971550" lvl="1" indent="-514350">
              <a:buFont typeface="+mj-lt"/>
              <a:buAutoNum type="arabicPeriod"/>
            </a:pPr>
            <a:r>
              <a:rPr lang="es-CO" sz="2000" dirty="0" smtClean="0"/>
              <a:t>Análisis costos – Beneficio</a:t>
            </a:r>
          </a:p>
          <a:p>
            <a:pPr marL="971550" lvl="1" indent="-514350">
              <a:buFont typeface="+mj-lt"/>
              <a:buAutoNum type="arabicPeriod"/>
            </a:pPr>
            <a:endParaRPr lang="es-CO" sz="2000" dirty="0"/>
          </a:p>
          <a:p>
            <a:pPr marL="514350" indent="-514350">
              <a:buFont typeface="+mj-lt"/>
              <a:buAutoNum type="arabicPeriod"/>
            </a:pPr>
            <a:r>
              <a:rPr lang="es-CO" sz="2000" dirty="0" smtClean="0"/>
              <a:t>Cumplimiento y aplicación</a:t>
            </a:r>
          </a:p>
          <a:p>
            <a:pPr marL="514350" indent="-514350">
              <a:buFont typeface="+mj-lt"/>
              <a:buAutoNum type="arabicPeriod"/>
            </a:pPr>
            <a:endParaRPr lang="es-CO" sz="2000" dirty="0" smtClean="0"/>
          </a:p>
          <a:p>
            <a:pPr marL="514350" indent="-514350">
              <a:buFont typeface="+mj-lt"/>
              <a:buAutoNum type="arabicPeriod"/>
            </a:pPr>
            <a:r>
              <a:rPr lang="es-CO" sz="2000" dirty="0" smtClean="0"/>
              <a:t>Consulta pública</a:t>
            </a:r>
            <a:endParaRPr lang="es-CO" sz="2000" dirty="0"/>
          </a:p>
          <a:p>
            <a:pPr marL="514350" indent="-514350">
              <a:buFont typeface="+mj-lt"/>
              <a:buAutoNum type="arabicPeriod"/>
            </a:pPr>
            <a:endParaRPr lang="es-CO" sz="2000" dirty="0" smtClean="0"/>
          </a:p>
          <a:p>
            <a:pPr marL="514350" indent="-514350">
              <a:buFont typeface="+mj-lt"/>
              <a:buAutoNum type="arabicPeriod"/>
            </a:pPr>
            <a:endParaRPr lang="es-CO" sz="2000" dirty="0" smtClean="0"/>
          </a:p>
          <a:p>
            <a:pPr marL="0" indent="0">
              <a:buNone/>
            </a:pPr>
            <a:endParaRPr lang="es-CO" sz="2000" dirty="0"/>
          </a:p>
          <a:p>
            <a:pPr marL="0" indent="0">
              <a:buNone/>
            </a:pPr>
            <a:endParaRPr lang="es-CO" sz="2000" dirty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6873240" y="1324928"/>
            <a:ext cx="5074920" cy="4666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es-CO" sz="2000" dirty="0" smtClean="0"/>
              <a:t>Problema de “Costos de cambio” y competencia</a:t>
            </a:r>
          </a:p>
          <a:p>
            <a:pPr marL="514350" indent="-514350">
              <a:buFont typeface="+mj-lt"/>
              <a:buAutoNum type="arabicPeriod"/>
            </a:pPr>
            <a:endParaRPr lang="es-CO" sz="2000" dirty="0" smtClean="0"/>
          </a:p>
          <a:p>
            <a:pPr marL="514350" indent="-514350">
              <a:buFont typeface="+mj-lt"/>
              <a:buAutoNum type="arabicPeriod"/>
            </a:pPr>
            <a:r>
              <a:rPr lang="es-CO" sz="2000" dirty="0" smtClean="0"/>
              <a:t>Evaluación de modelos (CF vs. ACQ vs…)</a:t>
            </a:r>
          </a:p>
          <a:p>
            <a:pPr marL="514350" indent="-514350">
              <a:buFont typeface="+mj-lt"/>
              <a:buAutoNum type="arabicPeriod"/>
            </a:pPr>
            <a:endParaRPr lang="es-CO" sz="2000" dirty="0" smtClean="0"/>
          </a:p>
          <a:p>
            <a:pPr marL="514350" indent="-514350">
              <a:buFont typeface="+mj-lt"/>
              <a:buAutoNum type="arabicPeriod"/>
            </a:pPr>
            <a:r>
              <a:rPr lang="es-CO" sz="2000" dirty="0" smtClean="0"/>
              <a:t>Impacto de la regulación</a:t>
            </a:r>
          </a:p>
          <a:p>
            <a:pPr marL="971550" lvl="1" indent="-514350">
              <a:buFont typeface="+mj-lt"/>
              <a:buAutoNum type="arabicPeriod"/>
            </a:pPr>
            <a:r>
              <a:rPr lang="es-CO" sz="2000" dirty="0" smtClean="0"/>
              <a:t>Atado a los modelos</a:t>
            </a:r>
          </a:p>
          <a:p>
            <a:pPr marL="971550" lvl="1" indent="-514350">
              <a:buFont typeface="+mj-lt"/>
              <a:buAutoNum type="arabicPeriod"/>
            </a:pPr>
            <a:r>
              <a:rPr lang="es-CO" sz="2000" dirty="0" smtClean="0"/>
              <a:t>Cronogramas, regulación</a:t>
            </a:r>
          </a:p>
          <a:p>
            <a:pPr marL="971550" lvl="1" indent="-514350">
              <a:buFont typeface="+mj-lt"/>
              <a:buAutoNum type="arabicPeriod"/>
            </a:pPr>
            <a:r>
              <a:rPr lang="es-CO" sz="2000" dirty="0" smtClean="0"/>
              <a:t>Análisis CB mayoría de casos (valoración </a:t>
            </a:r>
            <a:r>
              <a:rPr lang="es-CO" sz="2000" dirty="0" err="1" smtClean="0"/>
              <a:t>contigente</a:t>
            </a:r>
            <a:r>
              <a:rPr lang="es-CO" sz="2000" dirty="0" smtClean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s-CO" sz="2000" dirty="0" smtClean="0"/>
              <a:t>Cumplimiento y aplicación</a:t>
            </a:r>
          </a:p>
          <a:p>
            <a:pPr marL="514350" indent="-514350">
              <a:buFont typeface="+mj-lt"/>
              <a:buAutoNum type="arabicPeriod"/>
            </a:pPr>
            <a:endParaRPr lang="es-CO" sz="2000" dirty="0" smtClean="0"/>
          </a:p>
          <a:p>
            <a:pPr marL="514350" indent="-514350">
              <a:buFont typeface="+mj-lt"/>
              <a:buAutoNum type="arabicPeriod"/>
            </a:pPr>
            <a:r>
              <a:rPr lang="es-CO" sz="2000" dirty="0" smtClean="0"/>
              <a:t>Consulta pública</a:t>
            </a:r>
          </a:p>
          <a:p>
            <a:pPr marL="514350" indent="-514350">
              <a:buFont typeface="+mj-lt"/>
              <a:buAutoNum type="arabicPeriod"/>
            </a:pPr>
            <a:endParaRPr lang="es-CO" sz="2000" dirty="0" smtClean="0"/>
          </a:p>
          <a:p>
            <a:pPr marL="514350" indent="-514350">
              <a:buFont typeface="+mj-lt"/>
              <a:buAutoNum type="arabicPeriod"/>
            </a:pPr>
            <a:endParaRPr lang="es-CO" sz="20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s-CO" sz="20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s-CO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7269480" y="1936751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ym typeface="Wingdings" panose="05000000000000000000" pitchFamily="2" charset="2"/>
              </a:rPr>
              <a:t>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269480" y="2689306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ym typeface="Wingdings" panose="05000000000000000000" pitchFamily="2" charset="2"/>
              </a:rPr>
              <a:t>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454640" y="3517503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ym typeface="Wingdings" panose="05000000000000000000" pitchFamily="2" charset="2"/>
              </a:rPr>
              <a:t>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0454640" y="3886835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ym typeface="Wingdings" panose="05000000000000000000" pitchFamily="2" charset="2"/>
              </a:rPr>
              <a:t>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0454640" y="4569857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ym typeface="Wingdings" panose="05000000000000000000" pitchFamily="2" charset="2"/>
              </a:rPr>
              <a:t>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7086600" y="5991543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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5534528" y="6176209"/>
            <a:ext cx="195713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269480" y="5206904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ym typeface="Wingdings" panose="05000000000000000000" pitchFamily="2" charset="2"/>
              </a:rPr>
              <a:t>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2692366" y="5758478"/>
            <a:ext cx="30977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 smtClean="0">
                <a:solidFill>
                  <a:srgbClr val="FF0000"/>
                </a:solidFill>
              </a:rPr>
              <a:t>Falta la segunda iteración con la retroalimentación de la industria</a:t>
            </a:r>
            <a:endParaRPr lang="es-CO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911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510" y="227965"/>
            <a:ext cx="11677650" cy="1325563"/>
          </a:xfrm>
        </p:spPr>
        <p:txBody>
          <a:bodyPr/>
          <a:lstStyle/>
          <a:p>
            <a:r>
              <a:rPr lang="es-CO" b="1" dirty="0" smtClean="0"/>
              <a:t>Desde la perspectiva </a:t>
            </a:r>
            <a:r>
              <a:rPr lang="es-CO" b="1" i="1" dirty="0" smtClean="0"/>
              <a:t>AIR </a:t>
            </a:r>
            <a:r>
              <a:rPr lang="es-CO" b="1" dirty="0" smtClean="0"/>
              <a:t>hay 2 puntos clave en la consulta</a:t>
            </a:r>
            <a:endParaRPr lang="es-CO" b="1" i="1" dirty="0"/>
          </a:p>
        </p:txBody>
      </p:sp>
      <p:sp>
        <p:nvSpPr>
          <p:cNvPr id="6" name="Rectangle 5"/>
          <p:cNvSpPr/>
          <p:nvPr/>
        </p:nvSpPr>
        <p:spPr>
          <a:xfrm>
            <a:off x="270510" y="1880755"/>
            <a:ext cx="524778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dirty="0" smtClean="0"/>
              <a:t>Asumiendo que se realizó una correcta estimación de: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 smtClean="0"/>
              <a:t>Costos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 smtClean="0"/>
              <a:t>Beneficio derivado de la portabilidad…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4356" y="3076393"/>
            <a:ext cx="7443804" cy="158716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325269" y="2693230"/>
            <a:ext cx="38019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 smtClean="0"/>
              <a:t>Velocidad de adopción</a:t>
            </a:r>
            <a:endParaRPr lang="es-CO" sz="2400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9246" y="4663558"/>
            <a:ext cx="6735110" cy="175512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18814" y="2822410"/>
            <a:ext cx="38019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 smtClean="0"/>
              <a:t>Escala de Colombia</a:t>
            </a:r>
            <a:endParaRPr lang="es-CO" sz="2400" b="1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52633" y="3304150"/>
            <a:ext cx="5944872" cy="130943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0" y="4310499"/>
            <a:ext cx="40207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Fuente: </a:t>
            </a:r>
            <a:r>
              <a:rPr lang="en-US" sz="1400" dirty="0" err="1" smtClean="0"/>
              <a:t>Uexternado</a:t>
            </a:r>
            <a:r>
              <a:rPr lang="en-US" sz="1400" dirty="0" smtClean="0"/>
              <a:t> con base en UIT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08039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Gracias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878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</TotalTime>
  <Words>655</Words>
  <Application>Microsoft Office PowerPoint</Application>
  <PresentationFormat>Personalizado</PresentationFormat>
  <Paragraphs>157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Office Theme</vt:lpstr>
      <vt:lpstr>Revisión de la experiencia nacional e internacional en materia de portabilidad desde la perspectiva del análisis de impacto regulatorio. </vt:lpstr>
      <vt:lpstr>¿Que es el Análisis de Impacto Regulatorio?</vt:lpstr>
      <vt:lpstr>Componentes de AIR</vt:lpstr>
      <vt:lpstr>La ley de portabilidad exige análisis de impacto, aunque en un sentido limitado</vt:lpstr>
      <vt:lpstr>La experiencia Internacional es numerosa</vt:lpstr>
      <vt:lpstr>En materia nacional tenemos 2 trabajos</vt:lpstr>
      <vt:lpstr>Experiencia internacional desde la perspectiva AIR</vt:lpstr>
      <vt:lpstr>Alguna regularidades de la experiencia int.</vt:lpstr>
      <vt:lpstr>Experiencia nacional (2009) desde la perspectiva AIR</vt:lpstr>
      <vt:lpstr>Experiencia nacional (2009) desde la perspectiva AIR</vt:lpstr>
      <vt:lpstr>Desde la perspectiva AIR hay 2 puntos clave en la consulta</vt:lpstr>
      <vt:lpstr>Gracias</vt:lpstr>
    </vt:vector>
  </TitlesOfParts>
  <Company>Intel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Revisión de la experiencia nacional e internacional en materia de portabilidad desde la perspectiva del análisis de impacto regulatorio.</dc:title>
  <dc:creator>Rebellon Villan, Carlos A</dc:creator>
  <cp:lastModifiedBy>Johanna Ruiz</cp:lastModifiedBy>
  <cp:revision>18</cp:revision>
  <dcterms:created xsi:type="dcterms:W3CDTF">2015-10-15T10:53:58Z</dcterms:created>
  <dcterms:modified xsi:type="dcterms:W3CDTF">2015-10-22T18:52:53Z</dcterms:modified>
</cp:coreProperties>
</file>